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png" ContentType="image/pn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856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A5FE85E6-47DF-4712-B8A3-AA714BF3E6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35004-0C6B-4BED-8B23-6C95EAEAF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D41AA-480E-42F6-8AAD-54897578C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B2D6F4-CF73-45BC-ADF9-41BF61E20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D778C3-2E81-4E63-BC52-8C214664C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4D5D1-5825-402E-A8B4-66AE8A76D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4B7E6-5915-48C0-983F-CB0BF087E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A0164-7C90-4054-A83D-2AF7A17AFC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4854C-639B-4169-A8A1-5B61A1A6A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66D92-4B18-4800-BE2F-DF6289448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DDA05-86A4-41DE-AAE5-6A466AD36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0BEDC-C6D6-40E8-935D-736042117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0747C-E503-43A6-BF83-79B064A72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B3886C57-772B-44DF-A15A-AD95678BF1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 xmlns:p14="http://schemas.microsoft.com/office/powerpoint/2010/main" spd="med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image" Target="../media/image3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algn="ctr"/>
            <a:r>
              <a:rPr lang="en-US" sz="4800" b="1" dirty="0">
                <a:latin typeface="Benguiat Frisky" pitchFamily="66" charset="0"/>
              </a:rPr>
              <a:t>The Characteristics of</a:t>
            </a:r>
            <a:br>
              <a:rPr lang="en-US" sz="4800" b="1" dirty="0">
                <a:latin typeface="Benguiat Frisky" pitchFamily="66" charset="0"/>
              </a:rPr>
            </a:br>
            <a:r>
              <a:rPr lang="en-US" sz="4800" b="1" dirty="0">
                <a:latin typeface="Benguiat Frisky" pitchFamily="66" charset="0"/>
              </a:rPr>
              <a:t>Living Things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8001000" cy="38100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Biologists use six characteristics to classify something as a living thing.</a:t>
            </a:r>
            <a:endParaRPr lang="en-US"/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1.  Made of Cells</a:t>
            </a:r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2.  Use and Need Energy</a:t>
            </a:r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3.  Adapted to Their Surroundings</a:t>
            </a:r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4.  React to Changes</a:t>
            </a:r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5.  Reproduce</a:t>
            </a:r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6.  Grow and Develop</a:t>
            </a:r>
            <a:endParaRPr lang="en-US" sz="2400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algn="ctr"/>
            <a:r>
              <a:rPr lang="en-US" sz="4800" b="1" dirty="0">
                <a:latin typeface="Benguiat Frisky" pitchFamily="66" charset="0"/>
              </a:rPr>
              <a:t>The Characteristics of</a:t>
            </a:r>
            <a:br>
              <a:rPr lang="en-US" sz="4800" b="1" dirty="0">
                <a:latin typeface="Benguiat Frisky" pitchFamily="66" charset="0"/>
              </a:rPr>
            </a:br>
            <a:r>
              <a:rPr lang="en-US" sz="4800" b="1" dirty="0">
                <a:latin typeface="Benguiat Frisky" pitchFamily="66" charset="0"/>
              </a:rPr>
              <a:t>Living Things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743200"/>
            <a:ext cx="7620000" cy="32004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All living things have these six characteristics.</a:t>
            </a:r>
          </a:p>
          <a:p>
            <a:r>
              <a:rPr lang="en-US">
                <a:latin typeface="Tahoma" pitchFamily="34" charset="0"/>
              </a:rPr>
              <a:t>Anything </a:t>
            </a:r>
            <a:r>
              <a:rPr lang="en-US" u="sng">
                <a:latin typeface="Tahoma" pitchFamily="34" charset="0"/>
              </a:rPr>
              <a:t>without</a:t>
            </a:r>
            <a:r>
              <a:rPr lang="en-US">
                <a:latin typeface="Tahoma" pitchFamily="34" charset="0"/>
              </a:rPr>
              <a:t> one of these six characteristics is </a:t>
            </a:r>
            <a:r>
              <a:rPr lang="en-US" u="sng">
                <a:latin typeface="Tahoma" pitchFamily="34" charset="0"/>
              </a:rPr>
              <a:t>nonliving</a:t>
            </a:r>
            <a:r>
              <a:rPr lang="en-US">
                <a:latin typeface="Tahoma" pitchFamily="34" charset="0"/>
              </a:rPr>
              <a:t>.</a:t>
            </a:r>
          </a:p>
          <a:p>
            <a:r>
              <a:rPr lang="en-US">
                <a:latin typeface="Tahoma" pitchFamily="34" charset="0"/>
              </a:rPr>
              <a:t>Living things are called </a:t>
            </a:r>
            <a:r>
              <a:rPr lang="en-US" b="1" i="1">
                <a:latin typeface="Tahoma" pitchFamily="34" charset="0"/>
              </a:rPr>
              <a:t>organisms</a:t>
            </a:r>
            <a:r>
              <a:rPr lang="en-US">
                <a:latin typeface="Tahoma" pitchFamily="34" charset="0"/>
              </a:rPr>
              <a:t>.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Benguiat Frisky" pitchFamily="66" charset="0"/>
              </a:rPr>
              <a:t>1.  Made of Cells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3810000" cy="40386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Organisms are made up of one or more cells.</a:t>
            </a:r>
          </a:p>
          <a:p>
            <a:r>
              <a:rPr lang="en-US">
                <a:latin typeface="Tahoma" pitchFamily="34" charset="0"/>
              </a:rPr>
              <a:t>A cell is the basic unit of structure and function in living things.</a:t>
            </a:r>
          </a:p>
          <a:p>
            <a:pPr lvl="1"/>
            <a:r>
              <a:rPr lang="en-US" sz="2400">
                <a:latin typeface="Tahoma" pitchFamily="34" charset="0"/>
              </a:rPr>
              <a:t>Cells = the              </a:t>
            </a:r>
            <a:endParaRPr lang="en-US" sz="2400"/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953000" y="1981200"/>
          <a:ext cx="3105150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lip" r:id="rId4" imgW="1917826" imgH="2046083" progId="">
                  <p:embed/>
                </p:oleObj>
              </mc:Choice>
              <mc:Fallback>
                <p:oleObj name="Clip" r:id="rId4" imgW="1917826" imgH="2046083" progId="">
                  <p:embed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81200"/>
                        <a:ext cx="3105150" cy="331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WordArt 5" descr="White marble"/>
          <p:cNvSpPr>
            <a:spLocks noChangeArrowheads="1" noChangeShapeType="1" noTextEdit="1"/>
          </p:cNvSpPr>
          <p:nvPr/>
        </p:nvSpPr>
        <p:spPr bwMode="auto">
          <a:xfrm>
            <a:off x="3200400" y="5715000"/>
            <a:ext cx="33718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Arial Black"/>
              </a:rPr>
              <a:t>“Building Blocks"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781800" y="57150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of life.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7" grpId="0" animBg="1"/>
      <p:bldP spid="81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Benguiat Frisky" pitchFamily="66" charset="0"/>
              </a:rPr>
              <a:t>2.  Use and Need Energy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3810000" cy="2514600"/>
          </a:xfrm>
        </p:spPr>
        <p:txBody>
          <a:bodyPr/>
          <a:lstStyle/>
          <a:p>
            <a:r>
              <a:rPr lang="en-US" sz="3200">
                <a:latin typeface="Tahoma" pitchFamily="34" charset="0"/>
              </a:rPr>
              <a:t>All organisms need and use energy to live.</a:t>
            </a:r>
          </a:p>
          <a:p>
            <a:r>
              <a:rPr lang="en-US" sz="3200">
                <a:latin typeface="Tahoma" pitchFamily="34" charset="0"/>
              </a:rPr>
              <a:t>Energy is the ability to do work.</a:t>
            </a: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9800"/>
            <a:ext cx="4114800" cy="3733800"/>
          </a:xfrm>
        </p:spPr>
        <p:txBody>
          <a:bodyPr/>
          <a:lstStyle/>
          <a:p>
            <a:r>
              <a:rPr lang="en-US" sz="3200">
                <a:latin typeface="Tahoma" pitchFamily="34" charset="0"/>
              </a:rPr>
              <a:t>Sunlight is the source of energy for most living things.</a:t>
            </a:r>
            <a:endParaRPr lang="en-US"/>
          </a:p>
          <a:p>
            <a:pPr lvl="1"/>
            <a:r>
              <a:rPr lang="en-US">
                <a:latin typeface="Tahoma" pitchFamily="34" charset="0"/>
              </a:rPr>
              <a:t>Plants use the energy in sunlight to make food, and animals get energy by eating plants or other animals that have eaten plants.</a:t>
            </a:r>
          </a:p>
        </p:txBody>
      </p:sp>
      <p:graphicFrame>
        <p:nvGraphicFramePr>
          <p:cNvPr id="23552" name="Object 0"/>
          <p:cNvGraphicFramePr>
            <a:graphicFrameLocks noChangeAspect="1"/>
          </p:cNvGraphicFramePr>
          <p:nvPr/>
        </p:nvGraphicFramePr>
        <p:xfrm>
          <a:off x="1524000" y="4800600"/>
          <a:ext cx="12192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Clip" r:id="rId4" imgW="2021941" imgH="2017414" progId="">
                  <p:embed/>
                </p:oleObj>
              </mc:Choice>
              <mc:Fallback>
                <p:oleObj name="Clip" r:id="rId4" imgW="2021941" imgH="2017414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00600"/>
                        <a:ext cx="1219200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819400" y="5181600"/>
          <a:ext cx="989013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Clip" r:id="rId6" imgW="1294790" imgH="1939442" progId="">
                  <p:embed/>
                </p:oleObj>
              </mc:Choice>
              <mc:Fallback>
                <p:oleObj name="Clip" r:id="rId6" imgW="1294790" imgH="1939442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181600"/>
                        <a:ext cx="989013" cy="1481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772400" cy="1143000"/>
          </a:xfrm>
        </p:spPr>
        <p:txBody>
          <a:bodyPr/>
          <a:lstStyle/>
          <a:p>
            <a:pPr algn="ctr"/>
            <a:r>
              <a:rPr lang="en-US" sz="6000">
                <a:latin typeface="Benguiat Frisky" pitchFamily="66" charset="0"/>
              </a:rPr>
              <a:t>3.  Adapted to Their Surroundings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620000" cy="35814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Organisms are adapted, or suited, to their surroundings.</a:t>
            </a:r>
          </a:p>
          <a:p>
            <a:r>
              <a:rPr lang="en-US">
                <a:latin typeface="Tahoma" pitchFamily="34" charset="0"/>
              </a:rPr>
              <a:t>All organisms have features that help them survive in their surroundings.</a:t>
            </a:r>
            <a:endParaRPr lang="en-US"/>
          </a:p>
          <a:p>
            <a:pPr lvl="1"/>
            <a:r>
              <a:rPr lang="en-US" sz="2400">
                <a:latin typeface="Tahoma" pitchFamily="34" charset="0"/>
              </a:rPr>
              <a:t>For example:  fish have gills</a:t>
            </a:r>
            <a:endParaRPr lang="en-US"/>
          </a:p>
        </p:txBody>
      </p:sp>
      <p:graphicFrame>
        <p:nvGraphicFramePr>
          <p:cNvPr id="24576" name="Object 0"/>
          <p:cNvGraphicFramePr>
            <a:graphicFrameLocks noChangeAspect="1"/>
          </p:cNvGraphicFramePr>
          <p:nvPr/>
        </p:nvGraphicFramePr>
        <p:xfrm>
          <a:off x="3733800" y="5257800"/>
          <a:ext cx="2971800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Clip" r:id="rId4" imgW="4573509" imgH="2101913" progId="">
                  <p:embed/>
                </p:oleObj>
              </mc:Choice>
              <mc:Fallback>
                <p:oleObj name="Clip" r:id="rId4" imgW="4573509" imgH="2101913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257800"/>
                        <a:ext cx="2971800" cy="1366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6477000" y="4953000"/>
          <a:ext cx="585788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Clip" r:id="rId6" imgW="586458" imgH="979258" progId="">
                  <p:embed/>
                </p:oleObj>
              </mc:Choice>
              <mc:Fallback>
                <p:oleObj name="Clip" r:id="rId6" imgW="586458" imgH="979258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953000"/>
                        <a:ext cx="585788" cy="97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Benguiat Frisky" pitchFamily="66" charset="0"/>
              </a:rPr>
              <a:t>4.  React to Changes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Organisms react to change in their surroundings.</a:t>
            </a:r>
            <a:endParaRPr lang="en-US" sz="2800"/>
          </a:p>
          <a:p>
            <a:r>
              <a:rPr lang="en-US">
                <a:latin typeface="Tahoma" pitchFamily="34" charset="0"/>
              </a:rPr>
              <a:t>Any reaction to change is called a response.</a:t>
            </a:r>
            <a:endParaRPr lang="en-US" sz="2800"/>
          </a:p>
          <a:p>
            <a:pPr lvl="1"/>
            <a:r>
              <a:rPr lang="en-US" sz="2400">
                <a:latin typeface="Tahoma" pitchFamily="34" charset="0"/>
              </a:rPr>
              <a:t>For example:  A bright light may cause you to blink.</a:t>
            </a:r>
            <a:endParaRPr lang="en-US" sz="2400"/>
          </a:p>
        </p:txBody>
      </p:sp>
      <p:graphicFrame>
        <p:nvGraphicFramePr>
          <p:cNvPr id="25600" name="Object 0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1039813" y="1981200"/>
          <a:ext cx="31003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Clip" r:id="rId4" imgW="1374343" imgH="1822399" progId="">
                  <p:embed/>
                </p:oleObj>
              </mc:Choice>
              <mc:Fallback>
                <p:oleObj name="Clip" r:id="rId4" imgW="1374343" imgH="1822399" progId="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1981200"/>
                        <a:ext cx="3100387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Benguiat Frisky" pitchFamily="66" charset="0"/>
              </a:rPr>
              <a:t>5.  Reproduce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Organisms produce more organisms of their own kind.</a:t>
            </a:r>
          </a:p>
          <a:p>
            <a:r>
              <a:rPr lang="en-US">
                <a:latin typeface="Tahoma" pitchFamily="34" charset="0"/>
              </a:rPr>
              <a:t>Reproduction allows organisms to continue living on the earth.</a:t>
            </a:r>
          </a:p>
        </p:txBody>
      </p:sp>
      <p:pic>
        <p:nvPicPr>
          <p:cNvPr id="15364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noFill/>
        </p:spPr>
      </p:pic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Benguiat Frisky" pitchFamily="66" charset="0"/>
              </a:rPr>
              <a:t>6.  Grow and Develop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r>
              <a:rPr lang="en-US" sz="3200">
                <a:latin typeface="Tahoma" pitchFamily="34" charset="0"/>
              </a:rPr>
              <a:t>Living things change, or develop, during their lifetimes.</a:t>
            </a:r>
            <a:endParaRPr lang="en-US"/>
          </a:p>
          <a:p>
            <a:pPr lvl="1"/>
            <a:r>
              <a:rPr lang="en-US">
                <a:latin typeface="Tahoma" pitchFamily="34" charset="0"/>
              </a:rPr>
              <a:t>One way organisms change is by growing.</a:t>
            </a:r>
          </a:p>
          <a:p>
            <a:pPr lvl="1"/>
            <a:r>
              <a:rPr lang="en-US">
                <a:latin typeface="Tahoma" pitchFamily="34" charset="0"/>
              </a:rPr>
              <a:t>Living things may also change in appearance.</a:t>
            </a:r>
            <a:endParaRPr lang="en-US"/>
          </a:p>
          <a:p>
            <a:pPr lvl="2"/>
            <a:r>
              <a:rPr lang="en-US">
                <a:latin typeface="Tahoma" pitchFamily="34" charset="0"/>
              </a:rPr>
              <a:t>For example:  tadpoles and frogs</a:t>
            </a: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3962400" cy="4114800"/>
          </a:xfrm>
        </p:spPr>
        <p:txBody>
          <a:bodyPr/>
          <a:lstStyle/>
          <a:p>
            <a:r>
              <a:rPr lang="en-US" sz="3200">
                <a:latin typeface="Tahoma" pitchFamily="34" charset="0"/>
              </a:rPr>
              <a:t>All organisms grow and develop.</a:t>
            </a:r>
            <a:endParaRPr lang="en-US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752600" y="3581400"/>
          <a:ext cx="18065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Clip" r:id="rId4" imgW="1807769" imgH="414223" progId="">
                  <p:embed/>
                </p:oleObj>
              </mc:Choice>
              <mc:Fallback>
                <p:oleObj name="Clip" r:id="rId4" imgW="1807769" imgH="414223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81400"/>
                        <a:ext cx="1806575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676400" y="5181600"/>
          <a:ext cx="180975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Clip" r:id="rId6" imgW="1809598" imgH="1170432" progId="">
                  <p:embed/>
                </p:oleObj>
              </mc:Choice>
              <mc:Fallback>
                <p:oleObj name="Clip" r:id="rId6" imgW="1809598" imgH="1170432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81600"/>
                        <a:ext cx="1809750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5908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9" grpId="0" build="p" autoUpdateAnimBg="0"/>
      <p:bldP spid="163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Benguiat Frisky" pitchFamily="66" charset="0"/>
              </a:rPr>
              <a:t>Summary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>
                <a:latin typeface="Tahoma" pitchFamily="34" charset="0"/>
              </a:rPr>
              <a:t>Biologists use six characteristics to classify something as a living thing.</a:t>
            </a:r>
            <a:endParaRPr lang="en-US"/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1.  Made of Cells</a:t>
            </a:r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2.  Use and Need Energy</a:t>
            </a:r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3.  Adapted to Their Surroundings</a:t>
            </a:r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4.  React to Changes</a:t>
            </a:r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5.  Reproduce</a:t>
            </a:r>
          </a:p>
          <a:p>
            <a:pPr lvl="1">
              <a:buFont typeface="Monotype Sorts" pitchFamily="2" charset="2"/>
              <a:buNone/>
            </a:pPr>
            <a:r>
              <a:rPr lang="en-US" sz="2400">
                <a:latin typeface="Tahoma" pitchFamily="34" charset="0"/>
              </a:rPr>
              <a:t>6.  Grow and Develop</a:t>
            </a:r>
            <a:endParaRPr lang="en-US"/>
          </a:p>
          <a:p>
            <a:r>
              <a:rPr lang="en-US" u="sng">
                <a:latin typeface="Tahoma" pitchFamily="34" charset="0"/>
              </a:rPr>
              <a:t>All living things</a:t>
            </a:r>
            <a:r>
              <a:rPr lang="en-US">
                <a:latin typeface="Tahoma" pitchFamily="34" charset="0"/>
              </a:rPr>
              <a:t> display </a:t>
            </a:r>
            <a:r>
              <a:rPr lang="en-US" u="sng">
                <a:latin typeface="Tahoma" pitchFamily="34" charset="0"/>
              </a:rPr>
              <a:t>all</a:t>
            </a:r>
            <a:r>
              <a:rPr lang="en-US">
                <a:latin typeface="Tahoma" pitchFamily="34" charset="0"/>
              </a:rPr>
              <a:t> of the above characteristics.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theme/theme1.xml><?xml version="1.0" encoding="utf-8"?>
<a:theme xmlns:a="http://schemas.openxmlformats.org/drawingml/2006/main" name="Serene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ere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ren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Designs\SERENE.POT</Template>
  <TotalTime>264</TotalTime>
  <Words>358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Serene</vt:lpstr>
      <vt:lpstr>Clip</vt:lpstr>
      <vt:lpstr>The Characteristics of Living Things</vt:lpstr>
      <vt:lpstr>The Characteristics of Living Things</vt:lpstr>
      <vt:lpstr>1.  Made of Cells</vt:lpstr>
      <vt:lpstr>2.  Use and Need Energy</vt:lpstr>
      <vt:lpstr>3.  Adapted to Their Surroundings</vt:lpstr>
      <vt:lpstr>4.  React to Changes</vt:lpstr>
      <vt:lpstr>5.  Reproduce</vt:lpstr>
      <vt:lpstr>6.  Grow and Develop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Characteristics of Living Things</dc:title>
  <dc:creator>Dana Alan Weiland</dc:creator>
  <cp:lastModifiedBy>Amanda Munroe</cp:lastModifiedBy>
  <cp:revision>30</cp:revision>
  <dcterms:created xsi:type="dcterms:W3CDTF">2002-10-04T01:34:12Z</dcterms:created>
  <dcterms:modified xsi:type="dcterms:W3CDTF">2016-08-30T09:53:21Z</dcterms:modified>
</cp:coreProperties>
</file>