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LLElementaryDots" pitchFamily="2" charset="0"/>
      <p:regular r:id="rId13"/>
    </p:embeddedFont>
    <p:embeddedFont>
      <p:font typeface="TTGGranolaBar" pitchFamily="2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MeaghansFont" pitchFamily="2" charset="0"/>
      <p:regular r:id="rId19"/>
    </p:embeddedFont>
    <p:embeddedFont>
      <p:font typeface="Copperplate Gothic Bold" pitchFamily="34" charset="0"/>
      <p:regular r:id="rId20"/>
    </p:embeddedFont>
    <p:embeddedFont>
      <p:font typeface="TTGKix" pitchFamily="2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16A8-27D7-4337-A81A-4877DCB82EE3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5814-6515-49D0-A071-ADE25276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77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16A8-27D7-4337-A81A-4877DCB82EE3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5814-6515-49D0-A071-ADE25276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16A8-27D7-4337-A81A-4877DCB82EE3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5814-6515-49D0-A071-ADE25276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9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16A8-27D7-4337-A81A-4877DCB82EE3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5814-6515-49D0-A071-ADE25276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6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16A8-27D7-4337-A81A-4877DCB82EE3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5814-6515-49D0-A071-ADE25276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7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16A8-27D7-4337-A81A-4877DCB82EE3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5814-6515-49D0-A071-ADE25276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9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16A8-27D7-4337-A81A-4877DCB82EE3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5814-6515-49D0-A071-ADE25276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4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16A8-27D7-4337-A81A-4877DCB82EE3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5814-6515-49D0-A071-ADE25276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16A8-27D7-4337-A81A-4877DCB82EE3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5814-6515-49D0-A071-ADE25276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5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16A8-27D7-4337-A81A-4877DCB82EE3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5814-6515-49D0-A071-ADE25276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16A8-27D7-4337-A81A-4877DCB82EE3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5814-6515-49D0-A071-ADE25276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116A8-27D7-4337-A81A-4877DCB82EE3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5814-6515-49D0-A071-ADE25276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5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30283" y="983673"/>
            <a:ext cx="494808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Copperplate Gothic Bold" pitchFamily="34" charset="0"/>
                <a:ea typeface="TTGKix" pitchFamily="2" charset="0"/>
              </a:rPr>
              <a:t>Lewis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2" y="4035822"/>
            <a:ext cx="3200408" cy="28498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04326" y="2363450"/>
            <a:ext cx="9296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TTGGranolaBar" pitchFamily="2" charset="0"/>
                <a:ea typeface="TTGGranolaBar" pitchFamily="2" charset="0"/>
              </a:rPr>
              <a:t>&amp;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60203" y="3086725"/>
            <a:ext cx="532197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Copperplate Gothic Bold" pitchFamily="34" charset="0"/>
                <a:ea typeface="TTGKix" pitchFamily="2" charset="0"/>
              </a:rPr>
              <a:t>Clark</a:t>
            </a:r>
          </a:p>
        </p:txBody>
      </p:sp>
      <p:pic>
        <p:nvPicPr>
          <p:cNvPr id="13" name="Picture 12" descr="JerseyLabel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856"/>
            <a:ext cx="1676400" cy="15447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6501" y="497144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MeaghansFont" pitchFamily="2" charset="0"/>
                <a:ea typeface="MeaghansFont" pitchFamily="2" charset="0"/>
              </a:rPr>
              <a:t>PowerPoint </a:t>
            </a:r>
            <a:r>
              <a:rPr lang="en-US" sz="3200" dirty="0" smtClean="0">
                <a:latin typeface="MeaghansFont" pitchFamily="2" charset="0"/>
                <a:ea typeface="MeaghansFont" pitchFamily="2" charset="0"/>
              </a:rPr>
              <a:t>&amp; Notes</a:t>
            </a:r>
            <a:endParaRPr lang="en-US" sz="3200" dirty="0">
              <a:latin typeface="MeaghansFont" pitchFamily="2" charset="0"/>
              <a:ea typeface="MeaghansFo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6553200"/>
            <a:ext cx="254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28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5" t="20709" r="25211" b="10448"/>
          <a:stretch/>
        </p:blipFill>
        <p:spPr bwMode="auto">
          <a:xfrm>
            <a:off x="0" y="0"/>
            <a:ext cx="9144000" cy="689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737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21829" r="25211" b="9469"/>
          <a:stretch/>
        </p:blipFill>
        <p:spPr bwMode="auto">
          <a:xfrm>
            <a:off x="-1" y="23884"/>
            <a:ext cx="9144001" cy="683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31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4550" y="685800"/>
            <a:ext cx="37934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Copperplate Gothic Bold" pitchFamily="34" charset="0"/>
                <a:ea typeface="TTGKix" pitchFamily="2" charset="0"/>
              </a:rPr>
              <a:t>President</a:t>
            </a:r>
          </a:p>
          <a:p>
            <a:pPr algn="ctr"/>
            <a:r>
              <a:rPr lang="en-US" sz="4800" b="1" cap="none" spc="0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Copperplate Gothic Bold" pitchFamily="34" charset="0"/>
                <a:ea typeface="TTGKix" pitchFamily="2" charset="0"/>
              </a:rPr>
              <a:t>Jefferson</a:t>
            </a:r>
            <a:endParaRPr lang="en-US" sz="4800" b="1" cap="none" spc="0" dirty="0" smtClean="0">
              <a:ln w="17780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Copperplate Gothic Bold" pitchFamily="34" charset="0"/>
              <a:ea typeface="TTGKix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133599"/>
            <a:ext cx="7391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LLElementaryDots" pitchFamily="2" charset="0"/>
                <a:ea typeface="LLElementaryDots" pitchFamily="2" charset="0"/>
              </a:rPr>
              <a:t>President Jefferson was always interested in science and nature.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LLElementaryDots" pitchFamily="2" charset="0"/>
                <a:ea typeface="LLElementaryDots" pitchFamily="2" charset="0"/>
              </a:rPr>
              <a:t>President Jefferson sent an expedition to explore the west to find out more about the people, land, plants, and animals in the new found territory in the west.</a:t>
            </a:r>
            <a:endParaRPr lang="en-US" sz="2800" dirty="0">
              <a:latin typeface="LLElementaryDots" pitchFamily="2" charset="0"/>
              <a:ea typeface="LLElementaryDots" pitchFamily="2" charset="0"/>
            </a:endParaRPr>
          </a:p>
        </p:txBody>
      </p:sp>
      <p:pic>
        <p:nvPicPr>
          <p:cNvPr id="1026" name="Picture 2" descr="C:\Users\Erin\AppData\Local\Microsoft\Windows\INetCache\IE\09V2437P\thomas-jefferson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230" y="4819578"/>
            <a:ext cx="1397541" cy="182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-3118" y="6490943"/>
            <a:ext cx="254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18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20661" y="685800"/>
            <a:ext cx="51026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Copperplate Gothic Bold" pitchFamily="34" charset="0"/>
                <a:ea typeface="TTGKix" pitchFamily="2" charset="0"/>
              </a:rPr>
              <a:t>Lewis &amp; Clark</a:t>
            </a:r>
            <a:endParaRPr lang="en-US" sz="4800" b="1" cap="none" spc="0" dirty="0" smtClean="0">
              <a:ln w="17780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Copperplate Gothic Bold" pitchFamily="34" charset="0"/>
              <a:ea typeface="TTGKix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8309" y="1828800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LLElementaryDots" pitchFamily="2" charset="0"/>
                <a:ea typeface="LLElementaryDots" pitchFamily="2" charset="0"/>
              </a:rPr>
              <a:t>President Jefferson chose </a:t>
            </a:r>
            <a:r>
              <a:rPr lang="en-US" sz="2800" b="1" dirty="0" smtClean="0">
                <a:latin typeface="LLElementaryDots" pitchFamily="2" charset="0"/>
                <a:ea typeface="LLElementaryDots" pitchFamily="2" charset="0"/>
              </a:rPr>
              <a:t>Meriwether Lewis </a:t>
            </a:r>
            <a:r>
              <a:rPr lang="en-US" sz="2800" dirty="0" smtClean="0">
                <a:latin typeface="LLElementaryDots" pitchFamily="2" charset="0"/>
                <a:ea typeface="LLElementaryDots" pitchFamily="2" charset="0"/>
              </a:rPr>
              <a:t>to lead the expedition.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LLElementaryDots" pitchFamily="2" charset="0"/>
                <a:ea typeface="LLElementaryDots" pitchFamily="2" charset="0"/>
              </a:rPr>
              <a:t>Lewis invited his friend </a:t>
            </a:r>
            <a:r>
              <a:rPr lang="en-US" sz="2800" b="1" dirty="0" smtClean="0">
                <a:latin typeface="LLElementaryDots" pitchFamily="2" charset="0"/>
                <a:ea typeface="LLElementaryDots" pitchFamily="2" charset="0"/>
              </a:rPr>
              <a:t>William Clark </a:t>
            </a:r>
            <a:r>
              <a:rPr lang="en-US" sz="2800" dirty="0" smtClean="0">
                <a:latin typeface="LLElementaryDots" pitchFamily="2" charset="0"/>
                <a:ea typeface="LLElementaryDots" pitchFamily="2" charset="0"/>
              </a:rPr>
              <a:t>to help him.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LLElementaryDots" pitchFamily="2" charset="0"/>
                <a:ea typeface="LLElementaryDots" pitchFamily="2" charset="0"/>
              </a:rPr>
              <a:t>Lewis and Clark set out from St. Louis in </a:t>
            </a:r>
            <a:r>
              <a:rPr lang="en-US" sz="2800" b="1" dirty="0" smtClean="0">
                <a:latin typeface="LLElementaryDots" pitchFamily="2" charset="0"/>
                <a:ea typeface="LLElementaryDots" pitchFamily="2" charset="0"/>
              </a:rPr>
              <a:t>May 1804</a:t>
            </a:r>
            <a:r>
              <a:rPr lang="en-US" sz="2800" dirty="0" smtClean="0">
                <a:latin typeface="LLElementaryDots" pitchFamily="2" charset="0"/>
                <a:ea typeface="LLElementaryDots" pitchFamily="2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LLElementaryDots" pitchFamily="2" charset="0"/>
                <a:ea typeface="LLElementaryDots" pitchFamily="2" charset="0"/>
              </a:rPr>
              <a:t>More than 30 people, mostly soldiers,</a:t>
            </a:r>
          </a:p>
          <a:p>
            <a:r>
              <a:rPr lang="en-US" sz="2800" dirty="0">
                <a:latin typeface="LLElementaryDots" pitchFamily="2" charset="0"/>
                <a:ea typeface="LLElementaryDots" pitchFamily="2" charset="0"/>
              </a:rPr>
              <a:t> </a:t>
            </a:r>
            <a:r>
              <a:rPr lang="en-US" sz="2800" dirty="0" smtClean="0">
                <a:latin typeface="LLElementaryDots" pitchFamily="2" charset="0"/>
                <a:ea typeface="LLElementaryDots" pitchFamily="2" charset="0"/>
              </a:rPr>
              <a:t>        joined Lewis and Clark on their</a:t>
            </a:r>
          </a:p>
          <a:p>
            <a:r>
              <a:rPr lang="en-US" sz="2800" dirty="0">
                <a:latin typeface="LLElementaryDots" pitchFamily="2" charset="0"/>
                <a:ea typeface="LLElementaryDots" pitchFamily="2" charset="0"/>
              </a:rPr>
              <a:t> </a:t>
            </a:r>
            <a:r>
              <a:rPr lang="en-US" sz="2800" dirty="0" smtClean="0">
                <a:latin typeface="LLElementaryDots" pitchFamily="2" charset="0"/>
                <a:ea typeface="LLElementaryDots" pitchFamily="2" charset="0"/>
              </a:rPr>
              <a:t>        journey.</a:t>
            </a:r>
            <a:endParaRPr lang="en-US" sz="2800" dirty="0">
              <a:latin typeface="LLElementaryDots" pitchFamily="2" charset="0"/>
              <a:ea typeface="LLElementaryDots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6807"/>
            <a:ext cx="2362200" cy="21034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97899" y="6490943"/>
            <a:ext cx="254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6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27188" y="685800"/>
            <a:ext cx="44896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Copperplate Gothic Bold" pitchFamily="34" charset="0"/>
                <a:ea typeface="TTGKix" pitchFamily="2" charset="0"/>
              </a:rPr>
              <a:t>The Journey</a:t>
            </a:r>
            <a:endParaRPr lang="en-US" sz="4800" b="1" cap="none" spc="0" dirty="0" smtClean="0">
              <a:ln w="17780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Copperplate Gothic Bold" pitchFamily="34" charset="0"/>
              <a:ea typeface="TTGKix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8309" y="1828800"/>
            <a:ext cx="7391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LLElementaryDots" pitchFamily="2" charset="0"/>
                <a:ea typeface="LLElementaryDots" pitchFamily="2" charset="0"/>
              </a:rPr>
              <a:t>Jefferson asked Lewis &amp; Clark to do 3 things: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LLElementaryDots" pitchFamily="2" charset="0"/>
                <a:ea typeface="LLElementaryDots" pitchFamily="2" charset="0"/>
              </a:rPr>
              <a:t>1. </a:t>
            </a:r>
            <a:r>
              <a:rPr lang="en-US" sz="2400" dirty="0">
                <a:latin typeface="LLElementaryDots" pitchFamily="2" charset="0"/>
                <a:ea typeface="LLElementaryDots" pitchFamily="2" charset="0"/>
              </a:rPr>
              <a:t>gather information about the landforms, plants, animals, and climates of the West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>
                <a:latin typeface="LLElementaryDots" pitchFamily="2" charset="0"/>
                <a:ea typeface="LLElementaryDots" pitchFamily="2" charset="0"/>
              </a:rPr>
              <a:t>2. study the cultures of the west Indians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>
                <a:latin typeface="LLElementaryDots" pitchFamily="2" charset="0"/>
                <a:ea typeface="LLElementaryDots" pitchFamily="2" charset="0"/>
              </a:rPr>
              <a:t>3. Explore the Missouri &amp; Columbia rivers</a:t>
            </a:r>
            <a:r>
              <a:rPr lang="en-US" sz="2400" dirty="0" smtClean="0">
                <a:latin typeface="LLElementaryDots" pitchFamily="2" charset="0"/>
                <a:ea typeface="LLElementaryDots" pitchFamily="2" charset="0"/>
              </a:rPr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>
              <a:latin typeface="LLElementaryDots" pitchFamily="2" charset="0"/>
              <a:ea typeface="LLElementaryDots" pitchFamily="2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>
                <a:latin typeface="LLElementaryDots" pitchFamily="2" charset="0"/>
                <a:ea typeface="LLElementaryDots" pitchFamily="2" charset="0"/>
              </a:rPr>
              <a:t>Jefferson hoped they would find a water </a:t>
            </a:r>
            <a:endParaRPr lang="en-US" sz="2400" dirty="0" smtClean="0">
              <a:latin typeface="LLElementaryDots" pitchFamily="2" charset="0"/>
              <a:ea typeface="LLElementaryDots" pitchFamily="2" charset="0"/>
            </a:endParaRPr>
          </a:p>
          <a:p>
            <a:pPr lvl="1"/>
            <a:r>
              <a:rPr lang="en-US" sz="2400" dirty="0">
                <a:latin typeface="LLElementaryDots" pitchFamily="2" charset="0"/>
                <a:ea typeface="LLElementaryDots" pitchFamily="2" charset="0"/>
              </a:rPr>
              <a:t> </a:t>
            </a:r>
            <a:r>
              <a:rPr lang="en-US" sz="2400" dirty="0" smtClean="0">
                <a:latin typeface="LLElementaryDots" pitchFamily="2" charset="0"/>
                <a:ea typeface="LLElementaryDots" pitchFamily="2" charset="0"/>
              </a:rPr>
              <a:t>     route </a:t>
            </a:r>
            <a:r>
              <a:rPr lang="en-US" sz="2400" dirty="0">
                <a:latin typeface="LLElementaryDots" pitchFamily="2" charset="0"/>
                <a:ea typeface="LLElementaryDots" pitchFamily="2" charset="0"/>
              </a:rPr>
              <a:t>to the Pacific Ocean.</a:t>
            </a:r>
          </a:p>
          <a:p>
            <a:pPr lvl="1"/>
            <a:endParaRPr lang="en-US" sz="2400" dirty="0">
              <a:latin typeface="LLElementaryDots" pitchFamily="2" charset="0"/>
              <a:ea typeface="LLElementaryDots" pitchFamily="2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>
              <a:latin typeface="LLElementaryDots" pitchFamily="2" charset="0"/>
              <a:ea typeface="LLElementaryDots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6553200"/>
            <a:ext cx="254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29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5806" y="838200"/>
            <a:ext cx="5912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Copperplate Gothic Bold" pitchFamily="34" charset="0"/>
                <a:ea typeface="TTGKix" pitchFamily="2" charset="0"/>
              </a:rPr>
              <a:t>Exploring the West</a:t>
            </a:r>
            <a:endParaRPr lang="en-US" sz="4000" b="1" cap="none" spc="0" dirty="0" smtClean="0">
              <a:ln w="17780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Copperplate Gothic Bold" pitchFamily="34" charset="0"/>
              <a:ea typeface="TTGKix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8309" y="1828800"/>
            <a:ext cx="739140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LLElementaryDots" pitchFamily="2" charset="0"/>
                <a:ea typeface="LLElementaryDots" pitchFamily="2" charset="0"/>
              </a:rPr>
              <a:t>The people traveling with Lewis &amp; Clark were called the Corps of Discovery.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>
                <a:latin typeface="LLElementaryDots" pitchFamily="2" charset="0"/>
                <a:ea typeface="LLElementaryDots" pitchFamily="2" charset="0"/>
              </a:rPr>
              <a:t>Corps </a:t>
            </a:r>
            <a:r>
              <a:rPr lang="en-US" sz="2300" dirty="0">
                <a:latin typeface="LLElementaryDots" pitchFamily="2" charset="0"/>
                <a:ea typeface="LLElementaryDots" pitchFamily="2" charset="0"/>
              </a:rPr>
              <a:t>– a team of people who work </a:t>
            </a:r>
            <a:r>
              <a:rPr lang="en-US" sz="2300" dirty="0" smtClean="0">
                <a:latin typeface="LLElementaryDots" pitchFamily="2" charset="0"/>
                <a:ea typeface="LLElementaryDots" pitchFamily="2" charset="0"/>
              </a:rPr>
              <a:t>together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LLElementaryDots" pitchFamily="2" charset="0"/>
                <a:ea typeface="LLElementaryDots" pitchFamily="2" charset="0"/>
              </a:rPr>
              <a:t>The group included Americans &amp; French-Canadians</a:t>
            </a:r>
            <a:r>
              <a:rPr lang="en-US" sz="2800" dirty="0" smtClean="0">
                <a:latin typeface="LLElementaryDots" pitchFamily="2" charset="0"/>
                <a:ea typeface="LLElementaryDots" pitchFamily="2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LLElementaryDots" pitchFamily="2" charset="0"/>
                <a:ea typeface="LLElementaryDots" pitchFamily="2" charset="0"/>
              </a:rPr>
              <a:t>Important People on the Trip: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>
                <a:latin typeface="LLElementaryDots" pitchFamily="2" charset="0"/>
                <a:ea typeface="LLElementaryDots" pitchFamily="2" charset="0"/>
              </a:rPr>
              <a:t>York –enslaved African American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>
                <a:latin typeface="LLElementaryDots" pitchFamily="2" charset="0"/>
                <a:ea typeface="LLElementaryDots" pitchFamily="2" charset="0"/>
              </a:rPr>
              <a:t>Sacagawea – Shoshone woman</a:t>
            </a:r>
          </a:p>
          <a:p>
            <a:pPr lvl="1"/>
            <a:endParaRPr lang="en-US" sz="2400" dirty="0">
              <a:latin typeface="LLElementaryDots" pitchFamily="2" charset="0"/>
              <a:ea typeface="LLElementaryDots" pitchFamily="2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>
              <a:latin typeface="LLElementaryDots" pitchFamily="2" charset="0"/>
              <a:ea typeface="LLElementaryDot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6553200"/>
            <a:ext cx="254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66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42870" y="838200"/>
            <a:ext cx="4658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Copperplate Gothic Bold" pitchFamily="34" charset="0"/>
                <a:ea typeface="TTGKix" pitchFamily="2" charset="0"/>
              </a:rPr>
              <a:t>Sacagawea</a:t>
            </a:r>
            <a:endParaRPr lang="en-US" sz="5400" b="1" cap="none" spc="0" dirty="0" smtClean="0">
              <a:ln w="17780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Copperplate Gothic Bold" pitchFamily="34" charset="0"/>
              <a:ea typeface="TTGKix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8309" y="1828800"/>
            <a:ext cx="7391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LLElementaryDots" pitchFamily="2" charset="0"/>
                <a:ea typeface="LLElementaryDots" pitchFamily="2" charset="0"/>
              </a:rPr>
              <a:t>Sacagawea was an interpreter, or someone who helps speakers of different languages understand each other.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LLElementaryDots" pitchFamily="2" charset="0"/>
                <a:ea typeface="LLElementaryDots" pitchFamily="2" charset="0"/>
              </a:rPr>
              <a:t>Sacagawea was able to talk to some of the American Indians they met along the way and show that it was a peaceful</a:t>
            </a:r>
          </a:p>
          <a:p>
            <a:r>
              <a:rPr lang="en-US" sz="2800" dirty="0">
                <a:latin typeface="LLElementaryDots" pitchFamily="2" charset="0"/>
                <a:ea typeface="LLElementaryDots" pitchFamily="2" charset="0"/>
              </a:rPr>
              <a:t> </a:t>
            </a:r>
            <a:r>
              <a:rPr lang="en-US" sz="2800" dirty="0" smtClean="0">
                <a:latin typeface="LLElementaryDots" pitchFamily="2" charset="0"/>
                <a:ea typeface="LLElementaryDots" pitchFamily="2" charset="0"/>
              </a:rPr>
              <a:t>        group.</a:t>
            </a:r>
            <a:endParaRPr lang="en-US" sz="2300" dirty="0" smtClean="0">
              <a:latin typeface="LLElementaryDots" pitchFamily="2" charset="0"/>
              <a:ea typeface="LLElementaryDots" pitchFamily="2" charset="0"/>
            </a:endParaRPr>
          </a:p>
          <a:p>
            <a:pPr lvl="1"/>
            <a:endParaRPr lang="en-US" sz="2400" dirty="0">
              <a:latin typeface="LLElementaryDots" pitchFamily="2" charset="0"/>
              <a:ea typeface="LLElementaryDots" pitchFamily="2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>
              <a:latin typeface="LLElementaryDots" pitchFamily="2" charset="0"/>
              <a:ea typeface="LLElementaryDots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6726"/>
            <a:ext cx="1515904" cy="29796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6400" y="6553200"/>
            <a:ext cx="254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3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42870" y="838200"/>
            <a:ext cx="4658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Copperplate Gothic Bold" pitchFamily="34" charset="0"/>
                <a:ea typeface="TTGKix" pitchFamily="2" charset="0"/>
              </a:rPr>
              <a:t>Sacagawea</a:t>
            </a:r>
            <a:endParaRPr lang="en-US" sz="5400" b="1" cap="none" spc="0" dirty="0" smtClean="0">
              <a:ln w="17780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Copperplate Gothic Bold" pitchFamily="34" charset="0"/>
              <a:ea typeface="TTGKix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053348"/>
            <a:ext cx="7391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LLElementaryDots" pitchFamily="2" charset="0"/>
                <a:ea typeface="LLElementaryDots" pitchFamily="2" charset="0"/>
              </a:rPr>
              <a:t>Most importantly, Sacagawea helped Lewis &amp; Clark trade for horses and supplies.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LLElementaryDots" pitchFamily="2" charset="0"/>
                <a:ea typeface="LLElementaryDots" pitchFamily="2" charset="0"/>
              </a:rPr>
              <a:t>Without the horses, the journey west probably would have failed.</a:t>
            </a:r>
            <a:endParaRPr lang="en-US" sz="2400" dirty="0" smtClean="0">
              <a:latin typeface="LLElementaryDots" pitchFamily="2" charset="0"/>
              <a:ea typeface="LLElementaryDots" pitchFamily="2" charset="0"/>
            </a:endParaRPr>
          </a:p>
          <a:p>
            <a:pPr lvl="1"/>
            <a:endParaRPr lang="en-US" sz="2400" dirty="0">
              <a:latin typeface="LLElementaryDots" pitchFamily="2" charset="0"/>
              <a:ea typeface="LLElementaryDots" pitchFamily="2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>
              <a:latin typeface="LLElementaryDots" pitchFamily="2" charset="0"/>
              <a:ea typeface="LLElementaryDots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6726"/>
            <a:ext cx="1515904" cy="29796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6400" y="6553200"/>
            <a:ext cx="254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3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9496" y="838200"/>
            <a:ext cx="5925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Copperplate Gothic Bold" pitchFamily="34" charset="0"/>
                <a:ea typeface="TTGKix" pitchFamily="2" charset="0"/>
              </a:rPr>
              <a:t>The Expedition</a:t>
            </a:r>
            <a:endParaRPr lang="en-US" sz="5400" b="1" cap="none" spc="0" dirty="0" smtClean="0">
              <a:ln w="17780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Copperplate Gothic Bold" pitchFamily="34" charset="0"/>
              <a:ea typeface="TTGKix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053348"/>
            <a:ext cx="7391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000" dirty="0" smtClean="0">
                <a:latin typeface="LLElementaryDots" pitchFamily="2" charset="0"/>
                <a:ea typeface="LLElementaryDots" pitchFamily="2" charset="0"/>
              </a:rPr>
              <a:t>The Corps of Discovery traveled up the Missouri River, over the Rocky Mountains, and down the Columbia River to the Pacific Ocean.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0" dirty="0" smtClean="0">
                <a:latin typeface="LLElementaryDots" pitchFamily="2" charset="0"/>
                <a:ea typeface="LLElementaryDots" pitchFamily="2" charset="0"/>
              </a:rPr>
              <a:t>The expedition returned to St. Louis in September 1806, after traveling</a:t>
            </a:r>
          </a:p>
          <a:p>
            <a:r>
              <a:rPr lang="en-US" sz="3000" dirty="0">
                <a:latin typeface="LLElementaryDots" pitchFamily="2" charset="0"/>
                <a:ea typeface="LLElementaryDots" pitchFamily="2" charset="0"/>
              </a:rPr>
              <a:t> </a:t>
            </a:r>
            <a:r>
              <a:rPr lang="en-US" sz="3000" dirty="0" smtClean="0">
                <a:latin typeface="LLElementaryDots" pitchFamily="2" charset="0"/>
                <a:ea typeface="LLElementaryDots" pitchFamily="2" charset="0"/>
              </a:rPr>
              <a:t>     about 8,000 miles.</a:t>
            </a:r>
          </a:p>
          <a:p>
            <a:pPr lvl="1"/>
            <a:endParaRPr lang="en-US" sz="2400" dirty="0">
              <a:latin typeface="LLElementaryDots" pitchFamily="2" charset="0"/>
              <a:ea typeface="LLElementaryDots" pitchFamily="2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>
              <a:latin typeface="LLElementaryDots" pitchFamily="2" charset="0"/>
              <a:ea typeface="LLElementaryDots" pitchFamily="2" charset="0"/>
            </a:endParaRPr>
          </a:p>
        </p:txBody>
      </p:sp>
      <p:pic>
        <p:nvPicPr>
          <p:cNvPr id="2050" name="Picture 2" descr="C:\Users\Erin\AppData\Local\Microsoft\Windows\INetCache\IE\SB0ST1OG\trailmap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834" y="4876800"/>
            <a:ext cx="2838450" cy="187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76400" y="6553200"/>
            <a:ext cx="254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48746" y="838200"/>
            <a:ext cx="46465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Copperplate Gothic Bold" pitchFamily="34" charset="0"/>
                <a:ea typeface="TTGKix" pitchFamily="2" charset="0"/>
              </a:rPr>
              <a:t>Pleasing the</a:t>
            </a:r>
          </a:p>
          <a:p>
            <a:pPr algn="ctr"/>
            <a:r>
              <a:rPr lang="en-US" sz="48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Copperplate Gothic Bold" pitchFamily="34" charset="0"/>
                <a:ea typeface="TTGKix" pitchFamily="2" charset="0"/>
              </a:rPr>
              <a:t>President</a:t>
            </a:r>
            <a:endParaRPr lang="en-US" sz="4800" b="1" cap="none" spc="0" dirty="0" smtClean="0">
              <a:ln w="17780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Copperplate Gothic Bold" pitchFamily="34" charset="0"/>
              <a:ea typeface="TTGKix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286000"/>
            <a:ext cx="7696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LLElementaryDots" pitchFamily="2" charset="0"/>
                <a:ea typeface="LLElementaryDots" pitchFamily="2" charset="0"/>
              </a:rPr>
              <a:t>Lewis and Clark completed the 3 tasks President Jefferson gave them.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LLElementaryDots" pitchFamily="2" charset="0"/>
                <a:ea typeface="LLElementaryDots" pitchFamily="2" charset="0"/>
              </a:rPr>
              <a:t>They kept journals detailing the land they </a:t>
            </a:r>
          </a:p>
          <a:p>
            <a:r>
              <a:rPr lang="en-US" sz="2600" dirty="0">
                <a:latin typeface="LLElementaryDots" pitchFamily="2" charset="0"/>
                <a:ea typeface="LLElementaryDots" pitchFamily="2" charset="0"/>
              </a:rPr>
              <a:t> </a:t>
            </a:r>
            <a:r>
              <a:rPr lang="en-US" sz="2600" dirty="0" smtClean="0">
                <a:latin typeface="LLElementaryDots" pitchFamily="2" charset="0"/>
                <a:ea typeface="LLElementaryDots" pitchFamily="2" charset="0"/>
              </a:rPr>
              <a:t>  saw and the people they met.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LLElementaryDots" pitchFamily="2" charset="0"/>
                <a:ea typeface="LLElementaryDots" pitchFamily="2" charset="0"/>
              </a:rPr>
              <a:t>Although they learned that a direct water route to the Pacific Ocean did not exist, they proved that it was possible to cross the</a:t>
            </a:r>
          </a:p>
          <a:p>
            <a:r>
              <a:rPr lang="en-US" sz="2600" dirty="0">
                <a:latin typeface="LLElementaryDots" pitchFamily="2" charset="0"/>
                <a:ea typeface="LLElementaryDots" pitchFamily="2" charset="0"/>
              </a:rPr>
              <a:t> </a:t>
            </a:r>
            <a:r>
              <a:rPr lang="en-US" sz="2600" dirty="0" smtClean="0">
                <a:latin typeface="LLElementaryDots" pitchFamily="2" charset="0"/>
                <a:ea typeface="LLElementaryDots" pitchFamily="2" charset="0"/>
              </a:rPr>
              <a:t>          continent through passes in the </a:t>
            </a:r>
          </a:p>
          <a:p>
            <a:r>
              <a:rPr lang="en-US" sz="2600" dirty="0">
                <a:latin typeface="LLElementaryDots" pitchFamily="2" charset="0"/>
                <a:ea typeface="LLElementaryDots" pitchFamily="2" charset="0"/>
              </a:rPr>
              <a:t> </a:t>
            </a:r>
            <a:r>
              <a:rPr lang="en-US" sz="2600" dirty="0" smtClean="0">
                <a:latin typeface="LLElementaryDots" pitchFamily="2" charset="0"/>
                <a:ea typeface="LLElementaryDots" pitchFamily="2" charset="0"/>
              </a:rPr>
              <a:t>            Rocky Mountains.</a:t>
            </a:r>
          </a:p>
          <a:p>
            <a:pPr lvl="1"/>
            <a:endParaRPr lang="en-US" sz="2400" dirty="0">
              <a:latin typeface="LLElementaryDots" pitchFamily="2" charset="0"/>
              <a:ea typeface="LLElementaryDots" pitchFamily="2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>
              <a:latin typeface="LLElementaryDots" pitchFamily="2" charset="0"/>
              <a:ea typeface="LLElementaryDots" pitchFamily="2" charset="0"/>
            </a:endParaRPr>
          </a:p>
        </p:txBody>
      </p:sp>
      <p:pic>
        <p:nvPicPr>
          <p:cNvPr id="3075" name="Picture 3" descr="C:\Users\Erin\AppData\Local\Microsoft\Windows\INetCache\IE\SB0ST1OG\lewis-and-clark-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01348"/>
            <a:ext cx="1697007" cy="148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76400" y="6553200"/>
            <a:ext cx="254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42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430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LLElementaryDots</vt:lpstr>
      <vt:lpstr>TTGGranolaBar</vt:lpstr>
      <vt:lpstr>Calibri</vt:lpstr>
      <vt:lpstr>MeaghansFont</vt:lpstr>
      <vt:lpstr>Copperplate Gothic Bold</vt:lpstr>
      <vt:lpstr>TTGKix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</dc:creator>
  <cp:lastModifiedBy>Erin</cp:lastModifiedBy>
  <cp:revision>14</cp:revision>
  <dcterms:created xsi:type="dcterms:W3CDTF">2014-11-24T19:01:24Z</dcterms:created>
  <dcterms:modified xsi:type="dcterms:W3CDTF">2015-01-02T19:33:56Z</dcterms:modified>
</cp:coreProperties>
</file>