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86" autoAdjust="0"/>
  </p:normalViewPr>
  <p:slideViewPr>
    <p:cSldViewPr>
      <p:cViewPr>
        <p:scale>
          <a:sx n="33" d="100"/>
          <a:sy n="33" d="100"/>
        </p:scale>
        <p:origin x="-1566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9B7E-14D2-43B5-A857-6D665DF59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243"/>
            <a:ext cx="9143999" cy="6659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9327" y="1447800"/>
            <a:ext cx="52597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Constitution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9171" y="3429000"/>
            <a:ext cx="49856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Constitutional</a:t>
            </a:r>
          </a:p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Convention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4263" y="2362200"/>
            <a:ext cx="126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235" y="5552658"/>
            <a:ext cx="2781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of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 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1787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pic>
        <p:nvPicPr>
          <p:cNvPr id="12" name="Picture 11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5257800"/>
            <a:ext cx="1604474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5340"/>
            <a:ext cx="1981199" cy="2054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04" y="5482400"/>
            <a:ext cx="1452377" cy="1425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8481" y="685800"/>
            <a:ext cx="4001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federalists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Supporters of the Constitution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had to teach the public about the Constitution because people were shocked that instead of making changes to the Articles of Confederation, an entirely new government plan was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3" y="4267200"/>
            <a:ext cx="7391415" cy="187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1709" y="685800"/>
            <a:ext cx="5254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The Federalist</a:t>
            </a:r>
            <a:endParaRPr lang="en-US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help teach the people about the Constitution, James Madison, Alexander Hamilton, and John Jay wrote a series of essays called </a:t>
            </a:r>
            <a:r>
              <a:rPr lang="en-US" sz="2400" i="1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Federalist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These essays helped explain how the system would work and why it was so important for the new nation to have a federal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Federalist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essays emphasized a strong central government and how one would be created by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5290">
            <a:off x="7085729" y="4294118"/>
            <a:ext cx="1278868" cy="269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2437" y="685800"/>
            <a:ext cx="5333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Antifederalists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People who were against the Constitution were called </a:t>
            </a:r>
            <a:r>
              <a:rPr lang="en-US" sz="2400" i="1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Antifederalists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felt that a strong central government was a threat to their liberty.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were concerned that the Constitution had no Bill of Rights.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Bill of Rights listed the rights of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67200"/>
            <a:ext cx="2777584" cy="288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0" y="685800"/>
            <a:ext cx="8109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Ratifying the constitution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State representatives each met in their own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Delaware was the first to ratify, or accept,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June 1788, New Hampshire was the ninth state to ratify the Constitution.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Remember, nine states needed to ratify the Constitution before it could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the end, all 13 states ratified the Constitution.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243"/>
            <a:ext cx="9143999" cy="66595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1028" y="1859340"/>
            <a:ext cx="6436377" cy="3550860"/>
            <a:chOff x="1331028" y="1653570"/>
            <a:chExt cx="6436377" cy="3550860"/>
          </a:xfrm>
        </p:grpSpPr>
        <p:sp>
          <p:nvSpPr>
            <p:cNvPr id="5" name="Rectangle 4"/>
            <p:cNvSpPr/>
            <p:nvPr/>
          </p:nvSpPr>
          <p:spPr>
            <a:xfrm>
              <a:off x="1331028" y="1653570"/>
              <a:ext cx="643637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Oh {Photo} Shoot!" panose="02000000000000000000" pitchFamily="2" charset="0"/>
                </a:rPr>
                <a:t>Important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70939" y="3634770"/>
              <a:ext cx="429957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Oh {Photo} Shoot!" panose="02000000000000000000" pitchFamily="2" charset="0"/>
                </a:rPr>
                <a:t>People</a:t>
              </a:r>
              <a:endParaRPr 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225">
            <a:off x="-484093" y="4024743"/>
            <a:ext cx="2823977" cy="2770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685" y="914400"/>
            <a:ext cx="790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James Madison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868" y="2114729"/>
            <a:ext cx="51146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Virginia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Member of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Wanted to do more than change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the Articles of Confederation</a:t>
            </a:r>
          </a:p>
          <a:p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Had a plan for the new government,</a:t>
            </a:r>
          </a:p>
          <a:p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called the Virginia Plan.</a:t>
            </a:r>
          </a:p>
          <a:p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Wrote essays called </a:t>
            </a:r>
            <a:r>
              <a:rPr lang="en-US" sz="2000" i="1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Federalist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</a:t>
            </a:r>
          </a:p>
          <a:p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help people better understand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42" name="Picture 2" descr="Madison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647950" cy="331372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437" y="914400"/>
            <a:ext cx="75280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Benjamin Franklin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0"/>
            <a:ext cx="5114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Pennsylvania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Felt executive power was too big to be placed in the hands of one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Felt a committee would be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Helped delegates reach a compromise at the Constitutional Convention on many different topics</a:t>
            </a:r>
          </a:p>
        </p:txBody>
      </p:sp>
      <p:pic>
        <p:nvPicPr>
          <p:cNvPr id="9218" name="Picture 2" descr="frank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7" y="2331898"/>
            <a:ext cx="2386542" cy="31242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984" y="914400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George Washington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85999"/>
            <a:ext cx="5114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Virginia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President of the Convention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Voted by delegates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Favored a strong central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elected as the First President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of the United States</a:t>
            </a:r>
          </a:p>
        </p:txBody>
      </p:sp>
      <p:pic>
        <p:nvPicPr>
          <p:cNvPr id="8194" name="Picture 2" descr="Washington Ge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21" y="2209800"/>
            <a:ext cx="2857500" cy="34175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138" y="914400"/>
            <a:ext cx="742062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Roger Sherman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5999"/>
            <a:ext cx="51146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Connecticut</a:t>
            </a:r>
          </a:p>
          <a:p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Suggested dividing Congress </a:t>
            </a:r>
          </a:p>
          <a:p>
            <a:r>
              <a:rPr lang="en-US" sz="24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into two parts, called houses.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Sherman’s suggestion became</a:t>
            </a:r>
          </a:p>
          <a:p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 known as the Great  </a:t>
            </a:r>
          </a:p>
          <a:p>
            <a:r>
              <a:rPr lang="en-US" sz="24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Compromise. 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7170" name="Picture 2" descr="Roger She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15515"/>
            <a:ext cx="2590800" cy="343281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9351" y="762000"/>
            <a:ext cx="489268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42" y="1996867"/>
            <a:ext cx="769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met to discuss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Articles of Confederation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1787.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Instead, they wrote the 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, which was a new plan for the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based on James Madison’s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Virginia Plan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made several compromises before agreeing on 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Federalists and Antifederalists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disagreed and argued, 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was ratified in June of 1788.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42" y="5410200"/>
            <a:ext cx="7391415" cy="187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527" y="609600"/>
            <a:ext cx="8234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In the spring of 1787…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769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55 delegates traveled to Philadelphia, Pennsylvania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A delegate is someone chosen to speak for others.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Delegates came from every state except </a:t>
            </a:r>
            <a:r>
              <a:rPr lang="en-US" u="sng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Rhode Island</a:t>
            </a: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Delegates were business people, landowners, and lawyers.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Most were wealthy and educated.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Many had served in Congress or state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No women, African Americans, American Indians, or men who were not landowners took part in the convention.</a:t>
            </a:r>
          </a:p>
          <a:p>
            <a:pPr lvl="1"/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They met to discuss how to change the </a:t>
            </a:r>
          </a:p>
          <a:p>
            <a:r>
              <a:rPr lang="en-US" sz="2400" b="1" dirty="0">
                <a:solidFill>
                  <a:srgbClr val="FF000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		     </a:t>
            </a:r>
            <a:r>
              <a:rPr lang="en-US" sz="2400" b="1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Articles of Confederation</a:t>
            </a:r>
            <a:r>
              <a:rPr lang="en-US" sz="2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This meeting is now known as the </a:t>
            </a:r>
          </a:p>
          <a:p>
            <a:r>
              <a:rPr lang="en-US" sz="2400" b="1" dirty="0">
                <a:solidFill>
                  <a:srgbClr val="0070C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		    </a:t>
            </a:r>
            <a:r>
              <a:rPr lang="en-US" sz="2800" b="1" dirty="0" smtClean="0">
                <a:solidFill>
                  <a:srgbClr val="0070C0"/>
                </a:solidFill>
                <a:latin typeface="Mongolian Baiti" panose="03000500000000000000" pitchFamily="66" charset="0"/>
                <a:ea typeface="LittlePiggysIceCream" panose="02000603000000000000" pitchFamily="2" charset="0"/>
                <a:cs typeface="Mongolian Baiti" panose="03000500000000000000" pitchFamily="66" charset="0"/>
              </a:rPr>
              <a:t>Constitutional Convention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!</a:t>
            </a:r>
            <a:endParaRPr lang="en-US" sz="2400" dirty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lvl="1"/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8282" y="1685330"/>
            <a:ext cx="7600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Why it matters…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42" y="2895600"/>
            <a:ext cx="7696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Constitutional Convention created the government in which the United States still has today!</a:t>
            </a:r>
            <a:endParaRPr lang="en-US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7" y="-762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4" t="17265" r="22756" b="8518"/>
          <a:stretch/>
        </p:blipFill>
        <p:spPr bwMode="auto">
          <a:xfrm>
            <a:off x="0" y="0"/>
            <a:ext cx="9144000" cy="68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6708" r="22865" b="9719"/>
          <a:stretch/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0915" y="1524000"/>
            <a:ext cx="5033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Why Change?...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769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Articles of Confederation 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did not give Congress enough power.</a:t>
            </a:r>
          </a:p>
          <a:p>
            <a:endParaRPr lang="en-US" sz="2400" dirty="0" smtClean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Some delegates wanted a </a:t>
            </a:r>
            <a:r>
              <a:rPr lang="en-US" sz="2400" dirty="0" smtClean="0">
                <a:solidFill>
                  <a:srgbClr val="0070C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federal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In a federal system, the states and central government share power, but the central government has more power than the states.</a:t>
            </a:r>
            <a:endParaRPr lang="en-US" sz="2400" dirty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lvl="1"/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7" y="-762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0522" y="609600"/>
            <a:ext cx="56829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V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g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P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564" y="1524000"/>
            <a:ext cx="52959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u="sng" dirty="0" smtClean="0">
                <a:latin typeface="Smiley Monster" panose="03000000000000000000" pitchFamily="66" charset="0"/>
                <a:ea typeface="LittlePiggysIceCream" panose="02000603000000000000" pitchFamily="2" charset="0"/>
              </a:rPr>
              <a:t>James Madison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Believed a </a:t>
            </a:r>
            <a:r>
              <a:rPr lang="en-US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republic</a:t>
            </a: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 was the only type of government that could keep people’s rights while still keeping order and peace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In a republic, citizens elect leaders to represent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James Madison came up with a plan for the government called the </a:t>
            </a:r>
            <a:r>
              <a:rPr lang="en-US" dirty="0" smtClean="0">
                <a:solidFill>
                  <a:srgbClr val="0070C0"/>
                </a:solidFill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Virginia Plan</a:t>
            </a:r>
          </a:p>
          <a:p>
            <a:pPr lvl="1"/>
            <a:endParaRPr lang="en-US" sz="700" dirty="0">
              <a:solidFill>
                <a:srgbClr val="0070C0"/>
              </a:solidFill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Under the Virginia Plan, the government would be split into three parts (or branches)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Congress – would make laws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Another branch would carry out these laws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Another branch would settle legal arguments</a:t>
            </a:r>
          </a:p>
        </p:txBody>
      </p:sp>
      <p:pic>
        <p:nvPicPr>
          <p:cNvPr id="6" name="Picture 2" descr="Madison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7094"/>
            <a:ext cx="2604813" cy="32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086" y="609600"/>
            <a:ext cx="7431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j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y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 P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1379041"/>
            <a:ext cx="65246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Delegates accepted most of the Virginia Plan, but did not like one part.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Madison wanted the number of state representatives in Congress to be based off of each state’s population.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This meant that a large state would get more votes than a smaller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Smaller states did not like this because it meant larger states had more power.</a:t>
            </a:r>
          </a:p>
          <a:p>
            <a:pPr lvl="1"/>
            <a:endParaRPr lang="en-US" sz="2000" dirty="0" smtClean="0">
              <a:latin typeface="Georgia" panose="02040502050405020303" pitchFamily="18" charset="0"/>
              <a:ea typeface="HelloAli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Delegates from small states created the </a:t>
            </a:r>
            <a:r>
              <a:rPr lang="en-US" sz="2000" dirty="0" smtClean="0">
                <a:solidFill>
                  <a:srgbClr val="FF0000"/>
                </a:solidFill>
                <a:latin typeface="Georgia" panose="02040502050405020303" pitchFamily="18" charset="0"/>
                <a:ea typeface="HelloAli" panose="02000603000000000000" pitchFamily="2" charset="0"/>
              </a:rPr>
              <a:t>New Jersey Plan</a:t>
            </a: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In the New Jersey Plan, each state would get </a:t>
            </a:r>
            <a:r>
              <a:rPr lang="en-US" sz="2000" u="sng" dirty="0" smtClean="0">
                <a:latin typeface="Georgia" panose="02040502050405020303" pitchFamily="18" charset="0"/>
                <a:ea typeface="HelloAli" panose="02000603000000000000" pitchFamily="2" charset="0"/>
              </a:rPr>
              <a:t>one</a:t>
            </a: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 vote.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HelloAli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HelloAli" panose="02000603000000000000" pitchFamily="2" charset="0"/>
              </a:rPr>
              <a:t>Delegates argued over which plan should be used.</a:t>
            </a:r>
          </a:p>
        </p:txBody>
      </p:sp>
      <p:pic>
        <p:nvPicPr>
          <p:cNvPr id="1028" name="Picture 4" descr="new jers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432">
            <a:off x="6255931" y="2027195"/>
            <a:ext cx="3158673" cy="48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742" y="609600"/>
            <a:ext cx="8018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The Great Compromise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Roger Sherman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, a delegate from Connecticut, came up with a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He suggested that Congress be divided into two parts, called houses.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The Senate 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– each state would have an equal amount of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The House of Representatives 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– number of representatives would depend on the state’s population</a:t>
            </a:r>
          </a:p>
          <a:p>
            <a:pPr lvl="1"/>
            <a:endParaRPr lang="en-US" sz="2400" dirty="0" smtClean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Sherman’s idea was called </a:t>
            </a:r>
          </a:p>
          <a:p>
            <a:r>
              <a:rPr lang="en-US" sz="2400" dirty="0">
                <a:solidFill>
                  <a:srgbClr val="FF000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Mongolian Baiti" panose="03000500000000000000" pitchFamily="66" charset="0"/>
                <a:ea typeface="HelloAli" panose="02000603000000000000" pitchFamily="2" charset="0"/>
                <a:cs typeface="Mongolian Baiti" panose="03000500000000000000" pitchFamily="66" charset="0"/>
              </a:rPr>
              <a:t>The Great Compromise</a:t>
            </a:r>
            <a:r>
              <a:rPr lang="en-US" sz="24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.</a:t>
            </a:r>
          </a:p>
          <a:p>
            <a:pPr lvl="1"/>
            <a:endParaRPr lang="en-US" sz="2400" dirty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6736" y="609599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slavery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At the Constitutional Convention, delegates also argued over the issue of </a:t>
            </a:r>
            <a:r>
              <a:rPr lang="en-US" sz="2000" dirty="0" smtClean="0">
                <a:solidFill>
                  <a:srgbClr val="0070C0"/>
                </a:solidFill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slavery</a:t>
            </a: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Southern delegates wanted slaves to count towards their population count because they would then have more representatives in Congress.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Other delegates thought this was an </a:t>
            </a:r>
            <a:r>
              <a:rPr lang="en-US" sz="2000" u="sng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unfair</a:t>
            </a: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 advantage, especially because slaves were treated like property rather than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Some delegates also argued to stop the practice of slavery in the United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Southern delegates said they would </a:t>
            </a:r>
            <a:r>
              <a:rPr lang="en-US" sz="2000" u="sng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not</a:t>
            </a:r>
            <a:r>
              <a:rPr lang="en-US" sz="2000" dirty="0" smtClean="0">
                <a:latin typeface="Mongolian Baiti" panose="03000500000000000000" pitchFamily="66" charset="0"/>
                <a:ea typeface="HelloChalkTalk" panose="02000603000000000000" pitchFamily="2" charset="0"/>
                <a:cs typeface="Mongolian Baiti" panose="03000500000000000000" pitchFamily="66" charset="0"/>
              </a:rPr>
              <a:t> agree to the new government unless they were allowed to continue the practice of slavery.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lvl="1"/>
            <a:endParaRPr lang="en-US" sz="2400" dirty="0">
              <a:latin typeface="Mongolian Baiti" panose="03000500000000000000" pitchFamily="66" charset="0"/>
              <a:ea typeface="HelloChalkTalk" panose="02000603000000000000" pitchFamily="2" charset="0"/>
              <a:cs typeface="Mongolian Baiti" panose="03000500000000000000" pitchFamily="66" charset="0"/>
            </a:endParaRPr>
          </a:p>
          <a:p>
            <a:pPr lvl="1"/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691" y="762000"/>
            <a:ext cx="7276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-f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f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 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u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settle the issue of slaves being a part of a state’s population, 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Three-Fifths Rule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made.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This meant that every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5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slaves would be counted as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3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free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also agreed that the slave trade would continue until 1808.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8600" y="4343400"/>
            <a:ext cx="8610600" cy="2209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80516" y="4552422"/>
            <a:ext cx="7582968" cy="1791755"/>
            <a:chOff x="762000" y="4610771"/>
            <a:chExt cx="7582968" cy="17917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528" y="4610771"/>
              <a:ext cx="893762" cy="160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610771"/>
              <a:ext cx="974459" cy="160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28800" y="5063698"/>
              <a:ext cx="21144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slaves 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1896" y="4648200"/>
              <a:ext cx="232307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free</a:t>
              </a:r>
            </a:p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people 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2451" y="495311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=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0" y="685800"/>
            <a:ext cx="8109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Ratifying the constitution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 of the United States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signed on September17, 1787.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based on James Madison’s Virginia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Before the Constitution could be used, </a:t>
            </a:r>
            <a:r>
              <a:rPr lang="en-US" sz="240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needed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be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ratified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by at least nine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ratify something means to accept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 descr="C:\Users\CoreyErin\AppData\Local\Microsoft\Windows\Temporary Internet Files\Content.IE5\QVASS1AI\MC9001495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308">
            <a:off x="5552890" y="4121838"/>
            <a:ext cx="3600261" cy="24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1107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FCBOE</cp:lastModifiedBy>
  <cp:revision>58</cp:revision>
  <dcterms:created xsi:type="dcterms:W3CDTF">2014-02-14T21:40:06Z</dcterms:created>
  <dcterms:modified xsi:type="dcterms:W3CDTF">2016-02-17T17:45:47Z</dcterms:modified>
</cp:coreProperties>
</file>