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3" r:id="rId7"/>
    <p:sldId id="261" r:id="rId8"/>
    <p:sldId id="262" r:id="rId9"/>
    <p:sldId id="264" r:id="rId10"/>
    <p:sldId id="265" r:id="rId11"/>
  </p:sldIdLst>
  <p:sldSz cx="9144000" cy="6858000" type="screen4x3"/>
  <p:notesSz cx="6858000" cy="9144000"/>
  <p:embeddedFontLst>
    <p:embeddedFont>
      <p:font typeface="Wish I Were Taller" panose="020B0604020202020204" charset="0"/>
      <p:regular r:id="rId12"/>
    </p:embeddedFont>
    <p:embeddedFont>
      <p:font typeface="LLElementary" panose="020B0604020202020204" charset="0"/>
      <p:regular r:id="rId13"/>
    </p:embeddedFont>
    <p:embeddedFont>
      <p:font typeface="MeaghansFont" panose="020B0604020202020204" charset="0"/>
      <p:regular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2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B9DD7C-B944-4B89-8817-61F0D5153E84}"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84C4B-4B58-4CA5-938F-6595136AE990}" type="slidenum">
              <a:rPr lang="en-US" smtClean="0"/>
              <a:t>‹#›</a:t>
            </a:fld>
            <a:endParaRPr lang="en-US"/>
          </a:p>
        </p:txBody>
      </p:sp>
    </p:spTree>
    <p:extLst>
      <p:ext uri="{BB962C8B-B14F-4D97-AF65-F5344CB8AC3E}">
        <p14:creationId xmlns:p14="http://schemas.microsoft.com/office/powerpoint/2010/main" val="1992209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B9DD7C-B944-4B89-8817-61F0D5153E84}"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84C4B-4B58-4CA5-938F-6595136AE990}" type="slidenum">
              <a:rPr lang="en-US" smtClean="0"/>
              <a:t>‹#›</a:t>
            </a:fld>
            <a:endParaRPr lang="en-US"/>
          </a:p>
        </p:txBody>
      </p:sp>
    </p:spTree>
    <p:extLst>
      <p:ext uri="{BB962C8B-B14F-4D97-AF65-F5344CB8AC3E}">
        <p14:creationId xmlns:p14="http://schemas.microsoft.com/office/powerpoint/2010/main" val="140179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B9DD7C-B944-4B89-8817-61F0D5153E84}"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84C4B-4B58-4CA5-938F-6595136AE990}" type="slidenum">
              <a:rPr lang="en-US" smtClean="0"/>
              <a:t>‹#›</a:t>
            </a:fld>
            <a:endParaRPr lang="en-US"/>
          </a:p>
        </p:txBody>
      </p:sp>
    </p:spTree>
    <p:extLst>
      <p:ext uri="{BB962C8B-B14F-4D97-AF65-F5344CB8AC3E}">
        <p14:creationId xmlns:p14="http://schemas.microsoft.com/office/powerpoint/2010/main" val="315398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B9DD7C-B944-4B89-8817-61F0D5153E84}"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84C4B-4B58-4CA5-938F-6595136AE990}" type="slidenum">
              <a:rPr lang="en-US" smtClean="0"/>
              <a:t>‹#›</a:t>
            </a:fld>
            <a:endParaRPr lang="en-US"/>
          </a:p>
        </p:txBody>
      </p:sp>
    </p:spTree>
    <p:extLst>
      <p:ext uri="{BB962C8B-B14F-4D97-AF65-F5344CB8AC3E}">
        <p14:creationId xmlns:p14="http://schemas.microsoft.com/office/powerpoint/2010/main" val="38937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B9DD7C-B944-4B89-8817-61F0D5153E84}"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84C4B-4B58-4CA5-938F-6595136AE990}" type="slidenum">
              <a:rPr lang="en-US" smtClean="0"/>
              <a:t>‹#›</a:t>
            </a:fld>
            <a:endParaRPr lang="en-US"/>
          </a:p>
        </p:txBody>
      </p:sp>
    </p:spTree>
    <p:extLst>
      <p:ext uri="{BB962C8B-B14F-4D97-AF65-F5344CB8AC3E}">
        <p14:creationId xmlns:p14="http://schemas.microsoft.com/office/powerpoint/2010/main" val="1366360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B9DD7C-B944-4B89-8817-61F0D5153E84}"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84C4B-4B58-4CA5-938F-6595136AE990}" type="slidenum">
              <a:rPr lang="en-US" smtClean="0"/>
              <a:t>‹#›</a:t>
            </a:fld>
            <a:endParaRPr lang="en-US"/>
          </a:p>
        </p:txBody>
      </p:sp>
    </p:spTree>
    <p:extLst>
      <p:ext uri="{BB962C8B-B14F-4D97-AF65-F5344CB8AC3E}">
        <p14:creationId xmlns:p14="http://schemas.microsoft.com/office/powerpoint/2010/main" val="150261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B9DD7C-B944-4B89-8817-61F0D5153E84}" type="datetimeFigureOut">
              <a:rPr lang="en-US" smtClean="0"/>
              <a:t>4/25/2016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484C4B-4B58-4CA5-938F-6595136AE990}" type="slidenum">
              <a:rPr lang="en-US" smtClean="0"/>
              <a:t>‹#›</a:t>
            </a:fld>
            <a:endParaRPr lang="en-US"/>
          </a:p>
        </p:txBody>
      </p:sp>
    </p:spTree>
    <p:extLst>
      <p:ext uri="{BB962C8B-B14F-4D97-AF65-F5344CB8AC3E}">
        <p14:creationId xmlns:p14="http://schemas.microsoft.com/office/powerpoint/2010/main" val="2258385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B9DD7C-B944-4B89-8817-61F0D5153E84}" type="datetimeFigureOut">
              <a:rPr lang="en-US" smtClean="0"/>
              <a:t>4/25/2016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484C4B-4B58-4CA5-938F-6595136AE990}" type="slidenum">
              <a:rPr lang="en-US" smtClean="0"/>
              <a:t>‹#›</a:t>
            </a:fld>
            <a:endParaRPr lang="en-US"/>
          </a:p>
        </p:txBody>
      </p:sp>
    </p:spTree>
    <p:extLst>
      <p:ext uri="{BB962C8B-B14F-4D97-AF65-F5344CB8AC3E}">
        <p14:creationId xmlns:p14="http://schemas.microsoft.com/office/powerpoint/2010/main" val="296173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9DD7C-B944-4B89-8817-61F0D5153E84}" type="datetimeFigureOut">
              <a:rPr lang="en-US" smtClean="0"/>
              <a:t>4/25/2016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484C4B-4B58-4CA5-938F-6595136AE990}" type="slidenum">
              <a:rPr lang="en-US" smtClean="0"/>
              <a:t>‹#›</a:t>
            </a:fld>
            <a:endParaRPr lang="en-US"/>
          </a:p>
        </p:txBody>
      </p:sp>
    </p:spTree>
    <p:extLst>
      <p:ext uri="{BB962C8B-B14F-4D97-AF65-F5344CB8AC3E}">
        <p14:creationId xmlns:p14="http://schemas.microsoft.com/office/powerpoint/2010/main" val="820671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B9DD7C-B944-4B89-8817-61F0D5153E84}"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84C4B-4B58-4CA5-938F-6595136AE990}" type="slidenum">
              <a:rPr lang="en-US" smtClean="0"/>
              <a:t>‹#›</a:t>
            </a:fld>
            <a:endParaRPr lang="en-US"/>
          </a:p>
        </p:txBody>
      </p:sp>
    </p:spTree>
    <p:extLst>
      <p:ext uri="{BB962C8B-B14F-4D97-AF65-F5344CB8AC3E}">
        <p14:creationId xmlns:p14="http://schemas.microsoft.com/office/powerpoint/2010/main" val="170735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B9DD7C-B944-4B89-8817-61F0D5153E84}"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84C4B-4B58-4CA5-938F-6595136AE990}" type="slidenum">
              <a:rPr lang="en-US" smtClean="0"/>
              <a:t>‹#›</a:t>
            </a:fld>
            <a:endParaRPr lang="en-US"/>
          </a:p>
        </p:txBody>
      </p:sp>
    </p:spTree>
    <p:extLst>
      <p:ext uri="{BB962C8B-B14F-4D97-AF65-F5344CB8AC3E}">
        <p14:creationId xmlns:p14="http://schemas.microsoft.com/office/powerpoint/2010/main" val="2150086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9DD7C-B944-4B89-8817-61F0D5153E84}" type="datetimeFigureOut">
              <a:rPr lang="en-US" smtClean="0"/>
              <a:t>4/25/2016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84C4B-4B58-4CA5-938F-6595136AE990}" type="slidenum">
              <a:rPr lang="en-US" smtClean="0"/>
              <a:t>‹#›</a:t>
            </a:fld>
            <a:endParaRPr lang="en-US"/>
          </a:p>
        </p:txBody>
      </p:sp>
    </p:spTree>
    <p:extLst>
      <p:ext uri="{BB962C8B-B14F-4D97-AF65-F5344CB8AC3E}">
        <p14:creationId xmlns:p14="http://schemas.microsoft.com/office/powerpoint/2010/main" val="1665685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Rectangle 5"/>
          <p:cNvSpPr/>
          <p:nvPr/>
        </p:nvSpPr>
        <p:spPr>
          <a:xfrm>
            <a:off x="1516004" y="1066800"/>
            <a:ext cx="6098144" cy="1862048"/>
          </a:xfrm>
          <a:prstGeom prst="rect">
            <a:avLst/>
          </a:prstGeom>
          <a:noFill/>
        </p:spPr>
        <p:txBody>
          <a:bodyPr wrap="none" lIns="91440" tIns="45720" rIns="91440" bIns="45720">
            <a:spAutoFit/>
          </a:bodyPr>
          <a:lstStyle/>
          <a:p>
            <a:pPr algn="ctr"/>
            <a:r>
              <a:rPr lang="en-US" sz="11500" b="1" cap="none" spc="0" dirty="0" smtClean="0">
                <a:ln w="19050">
                  <a:solidFill>
                    <a:srgbClr val="7030A0"/>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50000" dist="50800" dir="7500000" algn="tl">
                    <a:srgbClr val="000000">
                      <a:shade val="5000"/>
                      <a:alpha val="35000"/>
                    </a:srgbClr>
                  </a:outerShdw>
                </a:effectLst>
                <a:latin typeface="Wish I Were Taller" pitchFamily="2" charset="0"/>
              </a:rPr>
              <a:t>California</a:t>
            </a:r>
            <a:endParaRPr lang="en-US" sz="11500" b="1" cap="none" spc="0" dirty="0">
              <a:ln w="19050">
                <a:solidFill>
                  <a:srgbClr val="7030A0"/>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50000" dist="50800" dir="7500000" algn="tl">
                  <a:srgbClr val="000000">
                    <a:shade val="5000"/>
                    <a:alpha val="35000"/>
                  </a:srgbClr>
                </a:outerShdw>
              </a:effectLst>
              <a:latin typeface="Wish I Were Taller" pitchFamily="2" charset="0"/>
            </a:endParaRPr>
          </a:p>
        </p:txBody>
      </p:sp>
      <p:sp>
        <p:nvSpPr>
          <p:cNvPr id="7" name="Rectangle 6"/>
          <p:cNvSpPr/>
          <p:nvPr/>
        </p:nvSpPr>
        <p:spPr>
          <a:xfrm>
            <a:off x="965083" y="2928848"/>
            <a:ext cx="7213834" cy="1862048"/>
          </a:xfrm>
          <a:prstGeom prst="rect">
            <a:avLst/>
          </a:prstGeom>
          <a:noFill/>
        </p:spPr>
        <p:txBody>
          <a:bodyPr wrap="none" lIns="91440" tIns="45720" rIns="91440" bIns="45720">
            <a:spAutoFit/>
          </a:bodyPr>
          <a:lstStyle/>
          <a:p>
            <a:pPr algn="ctr"/>
            <a:r>
              <a:rPr lang="en-US" sz="11500" b="1" cap="none" spc="0" dirty="0" smtClean="0">
                <a:ln w="19050">
                  <a:solidFill>
                    <a:srgbClr val="7030A0"/>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50000" dist="50800" dir="7500000" algn="tl">
                    <a:srgbClr val="000000">
                      <a:shade val="5000"/>
                      <a:alpha val="35000"/>
                    </a:srgbClr>
                  </a:outerShdw>
                </a:effectLst>
                <a:latin typeface="Wish I Were Taller" pitchFamily="2" charset="0"/>
              </a:rPr>
              <a:t>GoLd Rush</a:t>
            </a:r>
            <a:endParaRPr lang="en-US" sz="11500" b="1" cap="none" spc="0" dirty="0">
              <a:ln w="19050">
                <a:solidFill>
                  <a:srgbClr val="7030A0"/>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50000" dist="50800" dir="7500000" algn="tl">
                  <a:srgbClr val="000000">
                    <a:shade val="5000"/>
                    <a:alpha val="35000"/>
                  </a:srgbClr>
                </a:outerShdw>
              </a:effectLst>
              <a:latin typeface="Wish I Were Taller" pitchFamily="2" charset="0"/>
            </a:endParaRPr>
          </a:p>
        </p:txBody>
      </p:sp>
      <p:pic>
        <p:nvPicPr>
          <p:cNvPr id="8" name="Picture 7" descr="JerseyLabel.png"/>
          <p:cNvPicPr/>
          <p:nvPr/>
        </p:nvPicPr>
        <p:blipFill>
          <a:blip r:embed="rId5" cstate="print">
            <a:extLst>
              <a:ext uri="{28A0092B-C50C-407E-A947-70E740481C1C}">
                <a14:useLocalDpi xmlns:a14="http://schemas.microsoft.com/office/drawing/2010/main" val="0"/>
              </a:ext>
            </a:extLst>
          </a:blip>
          <a:stretch>
            <a:fillRect/>
          </a:stretch>
        </p:blipFill>
        <p:spPr>
          <a:xfrm>
            <a:off x="7488382" y="5313217"/>
            <a:ext cx="1676400" cy="154478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36" y="4957667"/>
            <a:ext cx="3851564" cy="169789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947511">
            <a:off x="7072135" y="-44200"/>
            <a:ext cx="2213565" cy="2221998"/>
          </a:xfrm>
          <a:prstGeom prst="rect">
            <a:avLst/>
          </a:prstGeom>
        </p:spPr>
      </p:pic>
      <p:sp>
        <p:nvSpPr>
          <p:cNvPr id="2" name="Rectangle 1"/>
          <p:cNvSpPr/>
          <p:nvPr/>
        </p:nvSpPr>
        <p:spPr>
          <a:xfrm>
            <a:off x="2286000" y="4700613"/>
            <a:ext cx="4572000" cy="1384995"/>
          </a:xfrm>
          <a:prstGeom prst="rect">
            <a:avLst/>
          </a:prstGeom>
        </p:spPr>
        <p:txBody>
          <a:bodyPr>
            <a:spAutoFit/>
          </a:bodyPr>
          <a:lstStyle/>
          <a:p>
            <a:pPr algn="ctr"/>
            <a:r>
              <a:rPr lang="en-US" sz="2800" dirty="0">
                <a:latin typeface="MeaghansFont" pitchFamily="2" charset="0"/>
                <a:ea typeface="MeaghansFont" pitchFamily="2" charset="0"/>
              </a:rPr>
              <a:t>PowerPoint </a:t>
            </a:r>
          </a:p>
          <a:p>
            <a:pPr algn="ctr"/>
            <a:r>
              <a:rPr lang="en-US" sz="2800" dirty="0">
                <a:latin typeface="MeaghansFont" pitchFamily="2" charset="0"/>
                <a:ea typeface="MeaghansFont" pitchFamily="2" charset="0"/>
              </a:rPr>
              <a:t>&amp; </a:t>
            </a:r>
          </a:p>
          <a:p>
            <a:pPr algn="ctr"/>
            <a:r>
              <a:rPr lang="en-US" sz="2800" dirty="0">
                <a:latin typeface="MeaghansFont" pitchFamily="2" charset="0"/>
                <a:ea typeface="MeaghansFont" pitchFamily="2" charset="0"/>
              </a:rPr>
              <a:t>Notes</a:t>
            </a:r>
          </a:p>
        </p:txBody>
      </p:sp>
      <p:sp>
        <p:nvSpPr>
          <p:cNvPr id="3" name="TextBox 2"/>
          <p:cNvSpPr txBox="1"/>
          <p:nvPr/>
        </p:nvSpPr>
        <p:spPr>
          <a:xfrm>
            <a:off x="1066800" y="6507906"/>
            <a:ext cx="2209800" cy="369332"/>
          </a:xfrm>
          <a:prstGeom prst="rect">
            <a:avLst/>
          </a:prstGeom>
          <a:noFill/>
        </p:spPr>
        <p:txBody>
          <a:bodyPr wrap="square" rtlCol="0">
            <a:spAutoFit/>
          </a:bodyPr>
          <a:lstStyle/>
          <a:p>
            <a:r>
              <a:rPr lang="en-US" dirty="0" smtClean="0"/>
              <a:t>© Erin Kathryn 2015</a:t>
            </a:r>
            <a:endParaRPr lang="en-US" dirty="0"/>
          </a:p>
        </p:txBody>
      </p:sp>
    </p:spTree>
    <p:extLst>
      <p:ext uri="{BB962C8B-B14F-4D97-AF65-F5344CB8AC3E}">
        <p14:creationId xmlns:p14="http://schemas.microsoft.com/office/powerpoint/2010/main" val="2458308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76" t="21825" r="25261" b="10317"/>
          <a:stretch/>
        </p:blipFill>
        <p:spPr bwMode="auto">
          <a:xfrm>
            <a:off x="7256" y="-7257"/>
            <a:ext cx="9136743" cy="686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251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Rectangle 5"/>
          <p:cNvSpPr/>
          <p:nvPr/>
        </p:nvSpPr>
        <p:spPr>
          <a:xfrm>
            <a:off x="2417691" y="914400"/>
            <a:ext cx="4294765" cy="1323439"/>
          </a:xfrm>
          <a:prstGeom prst="rect">
            <a:avLst/>
          </a:prstGeom>
          <a:noFill/>
        </p:spPr>
        <p:txBody>
          <a:bodyPr wrap="none" lIns="91440" tIns="45720" rIns="91440" bIns="45720">
            <a:spAutoFit/>
          </a:bodyPr>
          <a:lstStyle/>
          <a:p>
            <a:pPr algn="ctr"/>
            <a:r>
              <a:rPr lang="en-US" sz="8000" b="1" cap="none" spc="0" dirty="0" smtClean="0">
                <a:ln w="19050">
                  <a:solidFill>
                    <a:srgbClr val="7030A0"/>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50000" dist="50800" dir="7500000" algn="tl">
                    <a:srgbClr val="000000">
                      <a:shade val="5000"/>
                      <a:alpha val="35000"/>
                    </a:srgbClr>
                  </a:outerShdw>
                </a:effectLst>
                <a:latin typeface="Wish I Were Taller" pitchFamily="2" charset="0"/>
              </a:rPr>
              <a:t>California</a:t>
            </a:r>
            <a:endParaRPr lang="en-US" sz="8000" b="1" cap="none" spc="0" dirty="0">
              <a:ln w="19050">
                <a:solidFill>
                  <a:srgbClr val="7030A0"/>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50000" dist="50800" dir="7500000" algn="tl">
                  <a:srgbClr val="000000">
                    <a:shade val="5000"/>
                    <a:alpha val="35000"/>
                  </a:srgbClr>
                </a:outerShdw>
              </a:effectLst>
              <a:latin typeface="Wish I Were Taller" pitchFamily="2"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947511">
            <a:off x="7072135" y="-44200"/>
            <a:ext cx="2213565" cy="2221998"/>
          </a:xfrm>
          <a:prstGeom prst="rect">
            <a:avLst/>
          </a:prstGeom>
        </p:spPr>
      </p:pic>
      <p:sp>
        <p:nvSpPr>
          <p:cNvPr id="3" name="TextBox 2"/>
          <p:cNvSpPr txBox="1"/>
          <p:nvPr/>
        </p:nvSpPr>
        <p:spPr>
          <a:xfrm>
            <a:off x="762000" y="2133601"/>
            <a:ext cx="7848600" cy="3554819"/>
          </a:xfrm>
          <a:prstGeom prst="rect">
            <a:avLst/>
          </a:prstGeom>
          <a:noFill/>
        </p:spPr>
        <p:txBody>
          <a:bodyPr wrap="square" rtlCol="0">
            <a:spAutoFit/>
          </a:bodyPr>
          <a:lstStyle/>
          <a:p>
            <a:pPr marL="285750" indent="-285750">
              <a:buFont typeface="Arial" pitchFamily="34" charset="0"/>
              <a:buChar char="•"/>
            </a:pPr>
            <a:r>
              <a:rPr lang="en-US" sz="2300" dirty="0" smtClean="0">
                <a:solidFill>
                  <a:srgbClr val="7030A0"/>
                </a:solidFill>
                <a:latin typeface="LLElementary" pitchFamily="2" charset="0"/>
                <a:ea typeface="LLElementary" pitchFamily="2" charset="0"/>
              </a:rPr>
              <a:t>Before the 1700s </a:t>
            </a:r>
            <a:r>
              <a:rPr lang="en-US" sz="2300" dirty="0" smtClean="0">
                <a:latin typeface="LLElementary" pitchFamily="2" charset="0"/>
                <a:ea typeface="LLElementary" pitchFamily="2" charset="0"/>
              </a:rPr>
              <a:t>– California Indians lived in villages where they hunted, fished, and gathered plants.</a:t>
            </a:r>
          </a:p>
          <a:p>
            <a:pPr marL="285750" indent="-285750">
              <a:buFont typeface="Arial" pitchFamily="34" charset="0"/>
              <a:buChar char="•"/>
            </a:pPr>
            <a:r>
              <a:rPr lang="en-US" sz="2300" dirty="0" smtClean="0">
                <a:solidFill>
                  <a:srgbClr val="7030A0"/>
                </a:solidFill>
                <a:latin typeface="LLElementary" pitchFamily="2" charset="0"/>
                <a:ea typeface="LLElementary" pitchFamily="2" charset="0"/>
              </a:rPr>
              <a:t>1821</a:t>
            </a:r>
            <a:r>
              <a:rPr lang="en-US" sz="2300" dirty="0" smtClean="0">
                <a:latin typeface="LLElementary" pitchFamily="2" charset="0"/>
                <a:ea typeface="LLElementary" pitchFamily="2" charset="0"/>
              </a:rPr>
              <a:t> – Mexico gained independence and California became a part of it.  Mexican citizens built </a:t>
            </a:r>
          </a:p>
          <a:p>
            <a:r>
              <a:rPr lang="en-US" sz="2300" dirty="0">
                <a:latin typeface="LLElementary" pitchFamily="2" charset="0"/>
                <a:ea typeface="LLElementary" pitchFamily="2" charset="0"/>
              </a:rPr>
              <a:t> </a:t>
            </a:r>
            <a:r>
              <a:rPr lang="en-US" sz="2300" dirty="0" smtClean="0">
                <a:latin typeface="LLElementary" pitchFamily="2" charset="0"/>
                <a:ea typeface="LLElementary" pitchFamily="2" charset="0"/>
              </a:rPr>
              <a:t>  ranches on old mission lands.  American Indians were</a:t>
            </a:r>
          </a:p>
          <a:p>
            <a:r>
              <a:rPr lang="en-US" sz="2300" dirty="0">
                <a:latin typeface="LLElementary" pitchFamily="2" charset="0"/>
                <a:ea typeface="LLElementary" pitchFamily="2" charset="0"/>
              </a:rPr>
              <a:t> </a:t>
            </a:r>
            <a:r>
              <a:rPr lang="en-US" sz="2300" dirty="0" smtClean="0">
                <a:latin typeface="LLElementary" pitchFamily="2" charset="0"/>
                <a:ea typeface="LLElementary" pitchFamily="2" charset="0"/>
              </a:rPr>
              <a:t>   forced to work on the ranches.</a:t>
            </a:r>
          </a:p>
          <a:p>
            <a:pPr marL="285750" indent="-285750">
              <a:buFont typeface="Arial" pitchFamily="34" charset="0"/>
              <a:buChar char="•"/>
            </a:pPr>
            <a:r>
              <a:rPr lang="en-US" sz="2300" dirty="0" smtClean="0">
                <a:solidFill>
                  <a:srgbClr val="7030A0"/>
                </a:solidFill>
                <a:latin typeface="LLElementary" pitchFamily="2" charset="0"/>
                <a:ea typeface="LLElementary" pitchFamily="2" charset="0"/>
              </a:rPr>
              <a:t>1848</a:t>
            </a:r>
            <a:r>
              <a:rPr lang="en-US" sz="2300" dirty="0" smtClean="0">
                <a:latin typeface="LLElementary" pitchFamily="2" charset="0"/>
                <a:ea typeface="LLElementary" pitchFamily="2" charset="0"/>
              </a:rPr>
              <a:t> – California joined the United States.  </a:t>
            </a:r>
            <a:r>
              <a:rPr lang="en-US" sz="2300" dirty="0" err="1" smtClean="0">
                <a:latin typeface="LLElementary" pitchFamily="2" charset="0"/>
                <a:ea typeface="LLElementary" pitchFamily="2" charset="0"/>
              </a:rPr>
              <a:t>Californios</a:t>
            </a:r>
            <a:r>
              <a:rPr lang="en-US" sz="2300" dirty="0" smtClean="0">
                <a:latin typeface="LLElementary" pitchFamily="2" charset="0"/>
                <a:ea typeface="LLElementary" pitchFamily="2" charset="0"/>
              </a:rPr>
              <a:t>, or Mexican citizens  in California, </a:t>
            </a:r>
          </a:p>
          <a:p>
            <a:r>
              <a:rPr lang="en-US" sz="2300" dirty="0">
                <a:latin typeface="LLElementary" pitchFamily="2" charset="0"/>
                <a:ea typeface="LLElementary" pitchFamily="2" charset="0"/>
              </a:rPr>
              <a:t> </a:t>
            </a:r>
            <a:r>
              <a:rPr lang="en-US" sz="2300" dirty="0" smtClean="0">
                <a:latin typeface="LLElementary" pitchFamily="2" charset="0"/>
                <a:ea typeface="LLElementary" pitchFamily="2" charset="0"/>
              </a:rPr>
              <a:t>             became U.S. citizens.</a:t>
            </a:r>
          </a:p>
          <a:p>
            <a:pPr marL="285750" indent="-285750">
              <a:buFont typeface="Arial" pitchFamily="34" charset="0"/>
              <a:buChar char="•"/>
            </a:pPr>
            <a:endParaRPr lang="en-US" dirty="0"/>
          </a:p>
        </p:txBody>
      </p:sp>
      <p:sp>
        <p:nvSpPr>
          <p:cNvPr id="11" name="TextBox 10"/>
          <p:cNvSpPr txBox="1"/>
          <p:nvPr/>
        </p:nvSpPr>
        <p:spPr>
          <a:xfrm>
            <a:off x="1066800" y="6507906"/>
            <a:ext cx="2209800" cy="369332"/>
          </a:xfrm>
          <a:prstGeom prst="rect">
            <a:avLst/>
          </a:prstGeom>
          <a:noFill/>
        </p:spPr>
        <p:txBody>
          <a:bodyPr wrap="square" rtlCol="0">
            <a:spAutoFit/>
          </a:bodyPr>
          <a:lstStyle/>
          <a:p>
            <a:r>
              <a:rPr lang="en-US" dirty="0" smtClean="0"/>
              <a:t>© Erin Kathryn 2015</a:t>
            </a:r>
            <a:endParaRPr lang="en-US" dirty="0"/>
          </a:p>
        </p:txBody>
      </p:sp>
    </p:spTree>
    <p:extLst>
      <p:ext uri="{BB962C8B-B14F-4D97-AF65-F5344CB8AC3E}">
        <p14:creationId xmlns:p14="http://schemas.microsoft.com/office/powerpoint/2010/main" val="4184420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Rectangle 5"/>
          <p:cNvSpPr/>
          <p:nvPr/>
        </p:nvSpPr>
        <p:spPr>
          <a:xfrm>
            <a:off x="1891107" y="914400"/>
            <a:ext cx="5347939" cy="1200329"/>
          </a:xfrm>
          <a:prstGeom prst="rect">
            <a:avLst/>
          </a:prstGeom>
          <a:noFill/>
        </p:spPr>
        <p:txBody>
          <a:bodyPr wrap="none" lIns="91440" tIns="45720" rIns="91440" bIns="45720">
            <a:spAutoFit/>
          </a:bodyPr>
          <a:lstStyle/>
          <a:p>
            <a:pPr algn="ctr"/>
            <a:r>
              <a:rPr lang="en-US" sz="7200" b="1" cap="none" spc="0" dirty="0" smtClean="0">
                <a:ln w="19050">
                  <a:solidFill>
                    <a:srgbClr val="7030A0"/>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50000" dist="50800" dir="7500000" algn="tl">
                    <a:srgbClr val="000000">
                      <a:shade val="5000"/>
                      <a:alpha val="35000"/>
                    </a:srgbClr>
                  </a:outerShdw>
                </a:effectLst>
                <a:latin typeface="Wish I Were Taller" pitchFamily="2" charset="0"/>
              </a:rPr>
              <a:t>Forty-Niners</a:t>
            </a:r>
            <a:endParaRPr lang="en-US" sz="7200" b="1" cap="none" spc="0" dirty="0">
              <a:ln w="19050">
                <a:solidFill>
                  <a:srgbClr val="7030A0"/>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50000" dist="50800" dir="7500000" algn="tl">
                  <a:srgbClr val="000000">
                    <a:shade val="5000"/>
                    <a:alpha val="35000"/>
                  </a:srgbClr>
                </a:outerShdw>
              </a:effectLst>
              <a:latin typeface="Wish I Were Taller" pitchFamily="2" charset="0"/>
            </a:endParaRPr>
          </a:p>
        </p:txBody>
      </p:sp>
      <p:sp>
        <p:nvSpPr>
          <p:cNvPr id="3" name="TextBox 2"/>
          <p:cNvSpPr txBox="1"/>
          <p:nvPr/>
        </p:nvSpPr>
        <p:spPr>
          <a:xfrm>
            <a:off x="609600" y="2133601"/>
            <a:ext cx="8001000" cy="4324261"/>
          </a:xfrm>
          <a:prstGeom prst="rect">
            <a:avLst/>
          </a:prstGeom>
          <a:noFill/>
        </p:spPr>
        <p:txBody>
          <a:bodyPr wrap="square" rtlCol="0">
            <a:spAutoFit/>
          </a:bodyPr>
          <a:lstStyle/>
          <a:p>
            <a:pPr marL="285750" indent="-285750">
              <a:buFont typeface="Arial" pitchFamily="34" charset="0"/>
              <a:buChar char="•"/>
            </a:pPr>
            <a:r>
              <a:rPr lang="en-US" sz="2600" dirty="0" smtClean="0">
                <a:solidFill>
                  <a:srgbClr val="7030A0"/>
                </a:solidFill>
                <a:latin typeface="LLElementary" pitchFamily="2" charset="0"/>
                <a:ea typeface="LLElementary" pitchFamily="2" charset="0"/>
              </a:rPr>
              <a:t>1849 – </a:t>
            </a:r>
            <a:r>
              <a:rPr lang="en-US" sz="2600" dirty="0" smtClean="0">
                <a:latin typeface="LLElementary" pitchFamily="2" charset="0"/>
                <a:ea typeface="LLElementary" pitchFamily="2" charset="0"/>
              </a:rPr>
              <a:t>Gold was discovered in California.</a:t>
            </a:r>
          </a:p>
          <a:p>
            <a:pPr marL="742950" lvl="1" indent="-285750">
              <a:buFont typeface="Arial" pitchFamily="34" charset="0"/>
              <a:buChar char="•"/>
            </a:pPr>
            <a:r>
              <a:rPr lang="en-US" sz="2600" dirty="0" smtClean="0">
                <a:latin typeface="LLElementary" pitchFamily="2" charset="0"/>
                <a:ea typeface="LLElementary" pitchFamily="2" charset="0"/>
              </a:rPr>
              <a:t>Thousands of people from the United States, Mexico, China, Europe, and South America went to California in search for gold.</a:t>
            </a:r>
          </a:p>
          <a:p>
            <a:pPr marL="742950" lvl="1" indent="-285750">
              <a:buFont typeface="Arial" pitchFamily="34" charset="0"/>
              <a:buChar char="•"/>
            </a:pPr>
            <a:r>
              <a:rPr lang="en-US" sz="2600" dirty="0" smtClean="0">
                <a:latin typeface="LLElementary" pitchFamily="2" charset="0"/>
                <a:ea typeface="LLElementary" pitchFamily="2" charset="0"/>
              </a:rPr>
              <a:t>These people became known as </a:t>
            </a:r>
          </a:p>
          <a:p>
            <a:pPr lvl="1"/>
            <a:r>
              <a:rPr lang="en-US" sz="2600" dirty="0">
                <a:solidFill>
                  <a:srgbClr val="7030A0"/>
                </a:solidFill>
                <a:latin typeface="LLElementary" pitchFamily="2" charset="0"/>
                <a:ea typeface="LLElementary" pitchFamily="2" charset="0"/>
              </a:rPr>
              <a:t> </a:t>
            </a:r>
            <a:r>
              <a:rPr lang="en-US" sz="2600" dirty="0" smtClean="0">
                <a:solidFill>
                  <a:srgbClr val="7030A0"/>
                </a:solidFill>
                <a:latin typeface="LLElementary" pitchFamily="2" charset="0"/>
                <a:ea typeface="LLElementary" pitchFamily="2" charset="0"/>
              </a:rPr>
              <a:t>  forty-niners</a:t>
            </a:r>
            <a:r>
              <a:rPr lang="en-US" sz="2600" dirty="0" smtClean="0">
                <a:latin typeface="LLElementary" pitchFamily="2" charset="0"/>
                <a:ea typeface="LLElementary" pitchFamily="2" charset="0"/>
              </a:rPr>
              <a:t>.</a:t>
            </a:r>
          </a:p>
          <a:p>
            <a:pPr marL="742950" lvl="1" indent="-285750">
              <a:buFont typeface="Arial" pitchFamily="34" charset="0"/>
              <a:buChar char="•"/>
            </a:pPr>
            <a:r>
              <a:rPr lang="en-US" sz="2600" dirty="0" smtClean="0">
                <a:latin typeface="LLElementary" pitchFamily="2" charset="0"/>
                <a:ea typeface="LLElementary" pitchFamily="2" charset="0"/>
              </a:rPr>
              <a:t>      A </a:t>
            </a:r>
            <a:r>
              <a:rPr lang="en-US" sz="2600" dirty="0" smtClean="0">
                <a:solidFill>
                  <a:srgbClr val="7030A0"/>
                </a:solidFill>
                <a:latin typeface="LLElementary" pitchFamily="2" charset="0"/>
                <a:ea typeface="LLElementary" pitchFamily="2" charset="0"/>
              </a:rPr>
              <a:t>forty-niner</a:t>
            </a:r>
            <a:r>
              <a:rPr lang="en-US" sz="2600" dirty="0" smtClean="0">
                <a:latin typeface="LLElementary" pitchFamily="2" charset="0"/>
                <a:ea typeface="LLElementary" pitchFamily="2" charset="0"/>
              </a:rPr>
              <a:t> was a miner who </a:t>
            </a:r>
          </a:p>
          <a:p>
            <a:pPr lvl="1"/>
            <a:r>
              <a:rPr lang="en-US" sz="2600" dirty="0">
                <a:latin typeface="LLElementary" pitchFamily="2" charset="0"/>
                <a:ea typeface="LLElementary" pitchFamily="2" charset="0"/>
              </a:rPr>
              <a:t> </a:t>
            </a:r>
            <a:r>
              <a:rPr lang="en-US" sz="2600" dirty="0" smtClean="0">
                <a:latin typeface="LLElementary" pitchFamily="2" charset="0"/>
                <a:ea typeface="LLElementary" pitchFamily="2" charset="0"/>
              </a:rPr>
              <a:t>       went to California around 1849.</a:t>
            </a:r>
          </a:p>
          <a:p>
            <a:pPr marL="285750" indent="-285750">
              <a:buFont typeface="Arial" pitchFamily="34" charset="0"/>
              <a:buChar char="•"/>
            </a:pPr>
            <a:endParaRPr lang="en-US" sz="2300" dirty="0" smtClean="0">
              <a:latin typeface="LLElementary" pitchFamily="2" charset="0"/>
              <a:ea typeface="LLElementary" pitchFamily="2" charset="0"/>
            </a:endParaRPr>
          </a:p>
          <a:p>
            <a:pPr marL="285750" indent="-285750">
              <a:buFont typeface="Arial" pitchFamily="34" charset="0"/>
              <a:buChar char="•"/>
            </a:pPr>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3520" y="3581400"/>
            <a:ext cx="2221262" cy="3276601"/>
          </a:xfrm>
          <a:prstGeom prst="rect">
            <a:avLst/>
          </a:prstGeom>
        </p:spPr>
      </p:pic>
      <p:sp>
        <p:nvSpPr>
          <p:cNvPr id="8" name="TextBox 7"/>
          <p:cNvSpPr txBox="1"/>
          <p:nvPr/>
        </p:nvSpPr>
        <p:spPr>
          <a:xfrm>
            <a:off x="1066800" y="6507906"/>
            <a:ext cx="2209800" cy="369332"/>
          </a:xfrm>
          <a:prstGeom prst="rect">
            <a:avLst/>
          </a:prstGeom>
          <a:noFill/>
        </p:spPr>
        <p:txBody>
          <a:bodyPr wrap="square" rtlCol="0">
            <a:spAutoFit/>
          </a:bodyPr>
          <a:lstStyle/>
          <a:p>
            <a:r>
              <a:rPr lang="en-US" dirty="0" smtClean="0"/>
              <a:t>© Erin Kathryn 2015</a:t>
            </a:r>
            <a:endParaRPr lang="en-US" dirty="0"/>
          </a:p>
        </p:txBody>
      </p:sp>
    </p:spTree>
    <p:extLst>
      <p:ext uri="{BB962C8B-B14F-4D97-AF65-F5344CB8AC3E}">
        <p14:creationId xmlns:p14="http://schemas.microsoft.com/office/powerpoint/2010/main" val="1702146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Rectangle 5"/>
          <p:cNvSpPr/>
          <p:nvPr/>
        </p:nvSpPr>
        <p:spPr>
          <a:xfrm>
            <a:off x="408040" y="1209764"/>
            <a:ext cx="8327921" cy="1200329"/>
          </a:xfrm>
          <a:prstGeom prst="rect">
            <a:avLst/>
          </a:prstGeom>
          <a:noFill/>
        </p:spPr>
        <p:txBody>
          <a:bodyPr wrap="none" lIns="91440" tIns="45720" rIns="91440" bIns="45720">
            <a:spAutoFit/>
          </a:bodyPr>
          <a:lstStyle/>
          <a:p>
            <a:pPr algn="ctr"/>
            <a:r>
              <a:rPr lang="en-US" sz="7200" b="1" cap="none" spc="0" dirty="0" smtClean="0">
                <a:ln w="19050">
                  <a:solidFill>
                    <a:srgbClr val="7030A0"/>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50000" dist="50800" dir="7500000" algn="tl">
                    <a:srgbClr val="000000">
                      <a:shade val="5000"/>
                      <a:alpha val="35000"/>
                    </a:srgbClr>
                  </a:outerShdw>
                </a:effectLst>
                <a:latin typeface="Wish I Were Taller" pitchFamily="2" charset="0"/>
              </a:rPr>
              <a:t>The Rush For GoLd</a:t>
            </a:r>
            <a:endParaRPr lang="en-US" sz="7200" b="1" cap="none" spc="0" dirty="0">
              <a:ln w="19050">
                <a:solidFill>
                  <a:srgbClr val="7030A0"/>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50000" dist="50800" dir="7500000" algn="tl">
                  <a:srgbClr val="000000">
                    <a:shade val="5000"/>
                    <a:alpha val="35000"/>
                  </a:srgbClr>
                </a:outerShdw>
              </a:effectLst>
              <a:latin typeface="Wish I Were Taller" pitchFamily="2" charset="0"/>
            </a:endParaRPr>
          </a:p>
        </p:txBody>
      </p:sp>
      <p:sp>
        <p:nvSpPr>
          <p:cNvPr id="3" name="TextBox 2"/>
          <p:cNvSpPr txBox="1"/>
          <p:nvPr/>
        </p:nvSpPr>
        <p:spPr>
          <a:xfrm>
            <a:off x="609600" y="2438400"/>
            <a:ext cx="8001000" cy="3123932"/>
          </a:xfrm>
          <a:prstGeom prst="rect">
            <a:avLst/>
          </a:prstGeom>
          <a:noFill/>
        </p:spPr>
        <p:txBody>
          <a:bodyPr wrap="square" rtlCol="0">
            <a:spAutoFit/>
          </a:bodyPr>
          <a:lstStyle/>
          <a:p>
            <a:pPr marL="285750" indent="-285750">
              <a:buFont typeface="Arial" pitchFamily="34" charset="0"/>
              <a:buChar char="•"/>
            </a:pPr>
            <a:r>
              <a:rPr lang="en-US" sz="2600" dirty="0" smtClean="0">
                <a:latin typeface="LLElementary" pitchFamily="2" charset="0"/>
                <a:ea typeface="LLElementary" pitchFamily="2" charset="0"/>
              </a:rPr>
              <a:t>This period of time was called the </a:t>
            </a:r>
            <a:r>
              <a:rPr lang="en-US" sz="2600" dirty="0" smtClean="0">
                <a:solidFill>
                  <a:srgbClr val="7030A0"/>
                </a:solidFill>
                <a:latin typeface="LLElementary" pitchFamily="2" charset="0"/>
                <a:ea typeface="LLElementary" pitchFamily="2" charset="0"/>
              </a:rPr>
              <a:t>California Gold Rush.</a:t>
            </a:r>
          </a:p>
          <a:p>
            <a:pPr marL="742950" lvl="1" indent="-285750">
              <a:buFont typeface="Arial" pitchFamily="34" charset="0"/>
              <a:buChar char="•"/>
            </a:pPr>
            <a:r>
              <a:rPr lang="en-US" sz="2600" dirty="0" smtClean="0">
                <a:latin typeface="LLElementary" pitchFamily="2" charset="0"/>
                <a:ea typeface="LLElementary" pitchFamily="2" charset="0"/>
              </a:rPr>
              <a:t>More than 250,000 people went to California.</a:t>
            </a:r>
          </a:p>
          <a:p>
            <a:pPr marL="742950" lvl="1" indent="-285750">
              <a:buFont typeface="Arial" pitchFamily="34" charset="0"/>
              <a:buChar char="•"/>
            </a:pPr>
            <a:r>
              <a:rPr lang="en-US" sz="2600" dirty="0" smtClean="0">
                <a:latin typeface="LLElementary" pitchFamily="2" charset="0"/>
                <a:ea typeface="LLElementary" pitchFamily="2" charset="0"/>
              </a:rPr>
              <a:t>A </a:t>
            </a:r>
            <a:r>
              <a:rPr lang="en-US" sz="2600" dirty="0" smtClean="0">
                <a:solidFill>
                  <a:srgbClr val="7030A0"/>
                </a:solidFill>
                <a:latin typeface="LLElementary" pitchFamily="2" charset="0"/>
                <a:ea typeface="LLElementary" pitchFamily="2" charset="0"/>
              </a:rPr>
              <a:t>gold rush </a:t>
            </a:r>
            <a:r>
              <a:rPr lang="en-US" sz="2600" dirty="0" smtClean="0">
                <a:latin typeface="LLElementary" pitchFamily="2" charset="0"/>
                <a:ea typeface="LLElementary" pitchFamily="2" charset="0"/>
              </a:rPr>
              <a:t>takes place when many people rush to the same area to look for gold.</a:t>
            </a:r>
          </a:p>
          <a:p>
            <a:pPr marL="285750" indent="-285750">
              <a:buFont typeface="Arial" pitchFamily="34" charset="0"/>
              <a:buChar char="•"/>
            </a:pPr>
            <a:endParaRPr lang="en-US" sz="2300" dirty="0" smtClean="0">
              <a:latin typeface="LLElementary" pitchFamily="2" charset="0"/>
              <a:ea typeface="LLElementary" pitchFamily="2" charset="0"/>
            </a:endParaRPr>
          </a:p>
          <a:p>
            <a:pPr marL="285750" indent="-285750">
              <a:buFont typeface="Arial" pitchFamily="34" charset="0"/>
              <a:buChar char="•"/>
            </a:pPr>
            <a:endParaRPr lang="en-US"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024872"/>
            <a:ext cx="4038600" cy="1780349"/>
          </a:xfrm>
          <a:prstGeom prst="rect">
            <a:avLst/>
          </a:prstGeom>
        </p:spPr>
      </p:pic>
      <p:sp>
        <p:nvSpPr>
          <p:cNvPr id="8" name="TextBox 7"/>
          <p:cNvSpPr txBox="1"/>
          <p:nvPr/>
        </p:nvSpPr>
        <p:spPr>
          <a:xfrm>
            <a:off x="1066800" y="6507906"/>
            <a:ext cx="2209800" cy="369332"/>
          </a:xfrm>
          <a:prstGeom prst="rect">
            <a:avLst/>
          </a:prstGeom>
          <a:noFill/>
        </p:spPr>
        <p:txBody>
          <a:bodyPr wrap="square" rtlCol="0">
            <a:spAutoFit/>
          </a:bodyPr>
          <a:lstStyle/>
          <a:p>
            <a:r>
              <a:rPr lang="en-US" dirty="0" smtClean="0"/>
              <a:t>© Erin Kathryn 2015</a:t>
            </a:r>
            <a:endParaRPr lang="en-US" dirty="0"/>
          </a:p>
        </p:txBody>
      </p:sp>
    </p:spTree>
    <p:extLst>
      <p:ext uri="{BB962C8B-B14F-4D97-AF65-F5344CB8AC3E}">
        <p14:creationId xmlns:p14="http://schemas.microsoft.com/office/powerpoint/2010/main" val="3001859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Rectangle 5"/>
          <p:cNvSpPr/>
          <p:nvPr/>
        </p:nvSpPr>
        <p:spPr>
          <a:xfrm>
            <a:off x="1804255" y="838200"/>
            <a:ext cx="5535490" cy="1200329"/>
          </a:xfrm>
          <a:prstGeom prst="rect">
            <a:avLst/>
          </a:prstGeom>
          <a:noFill/>
        </p:spPr>
        <p:txBody>
          <a:bodyPr wrap="none" lIns="91440" tIns="45720" rIns="91440" bIns="45720">
            <a:spAutoFit/>
          </a:bodyPr>
          <a:lstStyle/>
          <a:p>
            <a:pPr algn="ctr"/>
            <a:r>
              <a:rPr lang="en-US" sz="7200" b="1" cap="none" spc="0" dirty="0" err="1" smtClean="0">
                <a:ln w="19050">
                  <a:solidFill>
                    <a:srgbClr val="7030A0"/>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50000" dist="50800" dir="7500000" algn="tl">
                    <a:srgbClr val="000000">
                      <a:shade val="5000"/>
                      <a:alpha val="35000"/>
                    </a:srgbClr>
                  </a:outerShdw>
                </a:effectLst>
                <a:latin typeface="Wish I Were Taller" pitchFamily="2" charset="0"/>
              </a:rPr>
              <a:t>BoomTowns</a:t>
            </a:r>
            <a:endParaRPr lang="en-US" sz="7200" b="1" cap="none" spc="0" dirty="0">
              <a:ln w="19050">
                <a:solidFill>
                  <a:srgbClr val="7030A0"/>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50000" dist="50800" dir="7500000" algn="tl">
                  <a:srgbClr val="000000">
                    <a:shade val="5000"/>
                    <a:alpha val="35000"/>
                  </a:srgbClr>
                </a:outerShdw>
              </a:effectLst>
              <a:latin typeface="Wish I Were Taller" pitchFamily="2" charset="0"/>
            </a:endParaRPr>
          </a:p>
        </p:txBody>
      </p:sp>
      <p:sp>
        <p:nvSpPr>
          <p:cNvPr id="3" name="TextBox 2"/>
          <p:cNvSpPr txBox="1"/>
          <p:nvPr/>
        </p:nvSpPr>
        <p:spPr>
          <a:xfrm>
            <a:off x="727364" y="2038528"/>
            <a:ext cx="8001000" cy="3170099"/>
          </a:xfrm>
          <a:prstGeom prst="rect">
            <a:avLst/>
          </a:prstGeom>
          <a:noFill/>
        </p:spPr>
        <p:txBody>
          <a:bodyPr wrap="square" rtlCol="0">
            <a:spAutoFit/>
          </a:bodyPr>
          <a:lstStyle/>
          <a:p>
            <a:pPr marL="285750" indent="-285750">
              <a:buFont typeface="Arial" pitchFamily="34" charset="0"/>
              <a:buChar char="•"/>
            </a:pPr>
            <a:r>
              <a:rPr lang="en-US" sz="2600" dirty="0" smtClean="0">
                <a:latin typeface="LLElementary" pitchFamily="2" charset="0"/>
                <a:ea typeface="LLElementary" pitchFamily="2" charset="0"/>
              </a:rPr>
              <a:t>Boomtowns, or a town whose population grows very quickly, sprang up all around the gold mines.</a:t>
            </a:r>
          </a:p>
          <a:p>
            <a:pPr marL="285750" indent="-285750">
              <a:buFont typeface="Arial" pitchFamily="34" charset="0"/>
              <a:buChar char="•"/>
            </a:pPr>
            <a:r>
              <a:rPr lang="en-US" sz="2600" dirty="0" smtClean="0">
                <a:latin typeface="LLElementary" pitchFamily="2" charset="0"/>
                <a:ea typeface="LLElementary" pitchFamily="2" charset="0"/>
              </a:rPr>
              <a:t>Merchants and traders in boomtowns sold food, supplies, and clothing to the miners.</a:t>
            </a:r>
          </a:p>
          <a:p>
            <a:pPr marL="285750" indent="-285750">
              <a:buFont typeface="Arial" pitchFamily="34" charset="0"/>
              <a:buChar char="•"/>
            </a:pPr>
            <a:r>
              <a:rPr lang="en-US" sz="2600" dirty="0" smtClean="0">
                <a:latin typeface="LLElementary" pitchFamily="2" charset="0"/>
                <a:ea typeface="LLElementary" pitchFamily="2" charset="0"/>
              </a:rPr>
              <a:t>Banks and inns were opened and newspapers were published.</a:t>
            </a:r>
            <a:endParaRPr lang="en-US" sz="2300" dirty="0" smtClean="0">
              <a:latin typeface="LLElementary" pitchFamily="2" charset="0"/>
              <a:ea typeface="LLElementary" pitchFamily="2" charset="0"/>
            </a:endParaRPr>
          </a:p>
          <a:p>
            <a:pPr marL="285750" indent="-285750">
              <a:buFont typeface="Arial" pitchFamily="34" charset="0"/>
              <a:buChar char="•"/>
            </a:pPr>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0100" y="4386880"/>
            <a:ext cx="4152900" cy="2441559"/>
          </a:xfrm>
          <a:prstGeom prst="rect">
            <a:avLst/>
          </a:prstGeom>
        </p:spPr>
      </p:pic>
      <p:sp>
        <p:nvSpPr>
          <p:cNvPr id="8" name="TextBox 7"/>
          <p:cNvSpPr txBox="1"/>
          <p:nvPr/>
        </p:nvSpPr>
        <p:spPr>
          <a:xfrm>
            <a:off x="1066800" y="6507906"/>
            <a:ext cx="2209800" cy="369332"/>
          </a:xfrm>
          <a:prstGeom prst="rect">
            <a:avLst/>
          </a:prstGeom>
          <a:noFill/>
        </p:spPr>
        <p:txBody>
          <a:bodyPr wrap="square" rtlCol="0">
            <a:spAutoFit/>
          </a:bodyPr>
          <a:lstStyle/>
          <a:p>
            <a:r>
              <a:rPr lang="en-US" dirty="0" smtClean="0"/>
              <a:t>© Erin Kathryn 2015</a:t>
            </a:r>
            <a:endParaRPr lang="en-US" dirty="0"/>
          </a:p>
        </p:txBody>
      </p:sp>
    </p:spTree>
    <p:extLst>
      <p:ext uri="{BB962C8B-B14F-4D97-AF65-F5344CB8AC3E}">
        <p14:creationId xmlns:p14="http://schemas.microsoft.com/office/powerpoint/2010/main" val="94912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Rectangle 5"/>
          <p:cNvSpPr/>
          <p:nvPr/>
        </p:nvSpPr>
        <p:spPr>
          <a:xfrm>
            <a:off x="2901512" y="838200"/>
            <a:ext cx="3340979" cy="1200329"/>
          </a:xfrm>
          <a:prstGeom prst="rect">
            <a:avLst/>
          </a:prstGeom>
          <a:noFill/>
        </p:spPr>
        <p:txBody>
          <a:bodyPr wrap="none" lIns="91440" tIns="45720" rIns="91440" bIns="45720">
            <a:spAutoFit/>
          </a:bodyPr>
          <a:lstStyle/>
          <a:p>
            <a:pPr algn="ctr"/>
            <a:r>
              <a:rPr lang="en-US" sz="7200" b="1" cap="none" spc="0" dirty="0" smtClean="0">
                <a:ln w="19050">
                  <a:solidFill>
                    <a:srgbClr val="7030A0"/>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50000" dist="50800" dir="7500000" algn="tl">
                    <a:srgbClr val="000000">
                      <a:shade val="5000"/>
                      <a:alpha val="35000"/>
                    </a:srgbClr>
                  </a:outerShdw>
                </a:effectLst>
                <a:latin typeface="Wish I Were Taller" pitchFamily="2" charset="0"/>
              </a:rPr>
              <a:t>SuppLieS</a:t>
            </a:r>
            <a:endParaRPr lang="en-US" sz="7200" b="1" cap="none" spc="0" dirty="0">
              <a:ln w="19050">
                <a:solidFill>
                  <a:srgbClr val="7030A0"/>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50000" dist="50800" dir="7500000" algn="tl">
                  <a:srgbClr val="000000">
                    <a:shade val="5000"/>
                    <a:alpha val="35000"/>
                  </a:srgbClr>
                </a:outerShdw>
              </a:effectLst>
              <a:latin typeface="Wish I Were Taller" pitchFamily="2" charset="0"/>
            </a:endParaRPr>
          </a:p>
        </p:txBody>
      </p:sp>
      <p:sp>
        <p:nvSpPr>
          <p:cNvPr id="3" name="TextBox 2"/>
          <p:cNvSpPr txBox="1"/>
          <p:nvPr/>
        </p:nvSpPr>
        <p:spPr>
          <a:xfrm>
            <a:off x="727364" y="2038528"/>
            <a:ext cx="8001000" cy="3170099"/>
          </a:xfrm>
          <a:prstGeom prst="rect">
            <a:avLst/>
          </a:prstGeom>
          <a:noFill/>
        </p:spPr>
        <p:txBody>
          <a:bodyPr wrap="square" rtlCol="0">
            <a:spAutoFit/>
          </a:bodyPr>
          <a:lstStyle/>
          <a:p>
            <a:pPr marL="285750" indent="-285750">
              <a:buFont typeface="Arial" pitchFamily="34" charset="0"/>
              <a:buChar char="•"/>
            </a:pPr>
            <a:r>
              <a:rPr lang="en-US" sz="2600" dirty="0" smtClean="0">
                <a:latin typeface="LLElementary" pitchFamily="2" charset="0"/>
                <a:ea typeface="LLElementary" pitchFamily="2" charset="0"/>
              </a:rPr>
              <a:t>The forty-niners needed supplies, such as a mining pan, a shovel, and a pick for mining.</a:t>
            </a:r>
          </a:p>
          <a:p>
            <a:pPr marL="285750" indent="-285750">
              <a:buFont typeface="Arial" pitchFamily="34" charset="0"/>
              <a:buChar char="•"/>
            </a:pPr>
            <a:endParaRPr lang="en-US" sz="2600" dirty="0">
              <a:latin typeface="LLElementary" pitchFamily="2" charset="0"/>
              <a:ea typeface="LLElementary" pitchFamily="2" charset="0"/>
            </a:endParaRPr>
          </a:p>
          <a:p>
            <a:pPr marL="285750" indent="-285750">
              <a:buFont typeface="Arial" pitchFamily="34" charset="0"/>
              <a:buChar char="•"/>
            </a:pPr>
            <a:r>
              <a:rPr lang="en-US" sz="2600" dirty="0" smtClean="0">
                <a:latin typeface="LLElementary" pitchFamily="2" charset="0"/>
                <a:ea typeface="LLElementary" pitchFamily="2" charset="0"/>
              </a:rPr>
              <a:t>The store owners and merchants selling the supplies often became more wealthy than the miners. They were able to sell items at very high prices and the miners were willing to pay.</a:t>
            </a:r>
            <a:endParaRPr lang="en-US" sz="2300" dirty="0" smtClean="0">
              <a:latin typeface="LLElementary" pitchFamily="2" charset="0"/>
              <a:ea typeface="LLElementary" pitchFamily="2" charset="0"/>
            </a:endParaRPr>
          </a:p>
          <a:p>
            <a:pPr marL="285750" indent="-285750">
              <a:buFont typeface="Arial" pitchFamily="34" charset="0"/>
              <a:buChar char="•"/>
            </a:pPr>
            <a:endParaRPr lang="en-US"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9602" y="4876800"/>
            <a:ext cx="3134398" cy="1981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856" y="152400"/>
            <a:ext cx="2289476" cy="2298198"/>
          </a:xfrm>
          <a:prstGeom prst="rect">
            <a:avLst/>
          </a:prstGeom>
        </p:spPr>
      </p:pic>
      <p:sp>
        <p:nvSpPr>
          <p:cNvPr id="9" name="TextBox 8"/>
          <p:cNvSpPr txBox="1"/>
          <p:nvPr/>
        </p:nvSpPr>
        <p:spPr>
          <a:xfrm>
            <a:off x="1066800" y="6507906"/>
            <a:ext cx="2209800" cy="369332"/>
          </a:xfrm>
          <a:prstGeom prst="rect">
            <a:avLst/>
          </a:prstGeom>
          <a:noFill/>
        </p:spPr>
        <p:txBody>
          <a:bodyPr wrap="square" rtlCol="0">
            <a:spAutoFit/>
          </a:bodyPr>
          <a:lstStyle/>
          <a:p>
            <a:r>
              <a:rPr lang="en-US" dirty="0" smtClean="0"/>
              <a:t>© Erin Kathryn 2015</a:t>
            </a:r>
            <a:endParaRPr lang="en-US" dirty="0"/>
          </a:p>
        </p:txBody>
      </p:sp>
    </p:spTree>
    <p:extLst>
      <p:ext uri="{BB962C8B-B14F-4D97-AF65-F5344CB8AC3E}">
        <p14:creationId xmlns:p14="http://schemas.microsoft.com/office/powerpoint/2010/main" val="2792086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Rectangle 5"/>
          <p:cNvSpPr/>
          <p:nvPr/>
        </p:nvSpPr>
        <p:spPr>
          <a:xfrm>
            <a:off x="1341792" y="838200"/>
            <a:ext cx="6460423" cy="1200329"/>
          </a:xfrm>
          <a:prstGeom prst="rect">
            <a:avLst/>
          </a:prstGeom>
          <a:noFill/>
        </p:spPr>
        <p:txBody>
          <a:bodyPr wrap="none" lIns="91440" tIns="45720" rIns="91440" bIns="45720">
            <a:spAutoFit/>
          </a:bodyPr>
          <a:lstStyle/>
          <a:p>
            <a:pPr algn="ctr"/>
            <a:r>
              <a:rPr lang="en-US" sz="7200" b="1" cap="none" spc="0" dirty="0" smtClean="0">
                <a:ln w="19050">
                  <a:solidFill>
                    <a:srgbClr val="7030A0"/>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50000" dist="50800" dir="7500000" algn="tl">
                    <a:srgbClr val="000000">
                      <a:shade val="5000"/>
                      <a:alpha val="35000"/>
                    </a:srgbClr>
                  </a:outerShdw>
                </a:effectLst>
                <a:latin typeface="Wish I Were Taller" pitchFamily="2" charset="0"/>
              </a:rPr>
              <a:t>After the Rush</a:t>
            </a:r>
            <a:endParaRPr lang="en-US" sz="7200" b="1" cap="none" spc="0" dirty="0">
              <a:ln w="19050">
                <a:solidFill>
                  <a:srgbClr val="7030A0"/>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50000" dist="50800" dir="7500000" algn="tl">
                  <a:srgbClr val="000000">
                    <a:shade val="5000"/>
                    <a:alpha val="35000"/>
                  </a:srgbClr>
                </a:outerShdw>
              </a:effectLst>
              <a:latin typeface="Wish I Were Taller" pitchFamily="2" charset="0"/>
            </a:endParaRPr>
          </a:p>
        </p:txBody>
      </p:sp>
      <p:sp>
        <p:nvSpPr>
          <p:cNvPr id="3" name="TextBox 2"/>
          <p:cNvSpPr txBox="1"/>
          <p:nvPr/>
        </p:nvSpPr>
        <p:spPr>
          <a:xfrm>
            <a:off x="727364" y="2038528"/>
            <a:ext cx="8001000" cy="4370427"/>
          </a:xfrm>
          <a:prstGeom prst="rect">
            <a:avLst/>
          </a:prstGeom>
          <a:noFill/>
        </p:spPr>
        <p:txBody>
          <a:bodyPr wrap="square" rtlCol="0">
            <a:spAutoFit/>
          </a:bodyPr>
          <a:lstStyle/>
          <a:p>
            <a:pPr marL="285750" indent="-285750">
              <a:buFont typeface="Arial" pitchFamily="34" charset="0"/>
              <a:buChar char="•"/>
            </a:pPr>
            <a:r>
              <a:rPr lang="en-US" sz="2600" dirty="0" smtClean="0">
                <a:latin typeface="LLElementary" pitchFamily="2" charset="0"/>
                <a:ea typeface="LLElementary" pitchFamily="2" charset="0"/>
              </a:rPr>
              <a:t>The California Gold Rush lasted about five years.</a:t>
            </a:r>
          </a:p>
          <a:p>
            <a:pPr marL="285750" indent="-285750">
              <a:buFont typeface="Arial" pitchFamily="34" charset="0"/>
              <a:buChar char="•"/>
            </a:pPr>
            <a:r>
              <a:rPr lang="en-US" sz="2600" dirty="0" smtClean="0">
                <a:latin typeface="LLElementary" pitchFamily="2" charset="0"/>
                <a:ea typeface="LLElementary" pitchFamily="2" charset="0"/>
              </a:rPr>
              <a:t>Most miners did not find gold.</a:t>
            </a:r>
          </a:p>
          <a:p>
            <a:pPr marL="285750" indent="-285750">
              <a:buFont typeface="Arial" pitchFamily="34" charset="0"/>
              <a:buChar char="•"/>
            </a:pPr>
            <a:r>
              <a:rPr lang="en-US" sz="2600" dirty="0" smtClean="0">
                <a:latin typeface="LLElementary" pitchFamily="2" charset="0"/>
                <a:ea typeface="LLElementary" pitchFamily="2" charset="0"/>
              </a:rPr>
              <a:t>Some forty-niners went home, but </a:t>
            </a:r>
          </a:p>
          <a:p>
            <a:r>
              <a:rPr lang="en-US" sz="2600" dirty="0">
                <a:latin typeface="LLElementary" pitchFamily="2" charset="0"/>
                <a:ea typeface="LLElementary" pitchFamily="2" charset="0"/>
              </a:rPr>
              <a:t> </a:t>
            </a:r>
            <a:r>
              <a:rPr lang="en-US" sz="2600" dirty="0" smtClean="0">
                <a:latin typeface="LLElementary" pitchFamily="2" charset="0"/>
                <a:ea typeface="LLElementary" pitchFamily="2" charset="0"/>
              </a:rPr>
              <a:t>  thousands stayed in California.</a:t>
            </a:r>
          </a:p>
          <a:p>
            <a:pPr marL="285750" indent="-285750">
              <a:buFont typeface="Arial" pitchFamily="34" charset="0"/>
              <a:buChar char="•"/>
            </a:pPr>
            <a:r>
              <a:rPr lang="en-US" sz="2600" dirty="0" smtClean="0">
                <a:latin typeface="LLElementary" pitchFamily="2" charset="0"/>
                <a:ea typeface="LLElementary" pitchFamily="2" charset="0"/>
              </a:rPr>
              <a:t>The gold rush changed California.</a:t>
            </a:r>
          </a:p>
          <a:p>
            <a:pPr marL="285750" indent="-285750">
              <a:buFont typeface="Arial" pitchFamily="34" charset="0"/>
              <a:buChar char="•"/>
            </a:pPr>
            <a:r>
              <a:rPr lang="en-US" sz="2600" dirty="0" smtClean="0">
                <a:latin typeface="LLElementary" pitchFamily="2" charset="0"/>
                <a:ea typeface="LLElementary" pitchFamily="2" charset="0"/>
              </a:rPr>
              <a:t>Many California Indians were killed by miners</a:t>
            </a:r>
          </a:p>
          <a:p>
            <a:r>
              <a:rPr lang="en-US" sz="2600" dirty="0">
                <a:latin typeface="LLElementary" pitchFamily="2" charset="0"/>
                <a:ea typeface="LLElementary" pitchFamily="2" charset="0"/>
              </a:rPr>
              <a:t> </a:t>
            </a:r>
            <a:r>
              <a:rPr lang="en-US" sz="2600" dirty="0" smtClean="0">
                <a:latin typeface="LLElementary" pitchFamily="2" charset="0"/>
                <a:ea typeface="LLElementary" pitchFamily="2" charset="0"/>
              </a:rPr>
              <a:t>            and farmers.</a:t>
            </a:r>
          </a:p>
          <a:p>
            <a:pPr marL="285750" indent="-285750">
              <a:buFont typeface="Arial" pitchFamily="34" charset="0"/>
              <a:buChar char="•"/>
            </a:pPr>
            <a:r>
              <a:rPr lang="en-US" sz="2600" dirty="0" smtClean="0">
                <a:latin typeface="LLElementary" pitchFamily="2" charset="0"/>
                <a:ea typeface="LLElementary" pitchFamily="2" charset="0"/>
              </a:rPr>
              <a:t>          Newcomers forced the natives </a:t>
            </a:r>
          </a:p>
          <a:p>
            <a:r>
              <a:rPr lang="en-US" sz="2600" dirty="0">
                <a:latin typeface="LLElementary" pitchFamily="2" charset="0"/>
                <a:ea typeface="LLElementary" pitchFamily="2" charset="0"/>
              </a:rPr>
              <a:t> </a:t>
            </a:r>
            <a:r>
              <a:rPr lang="en-US" sz="2600" dirty="0" smtClean="0">
                <a:latin typeface="LLElementary" pitchFamily="2" charset="0"/>
                <a:ea typeface="LLElementary" pitchFamily="2" charset="0"/>
              </a:rPr>
              <a:t>            off their land.</a:t>
            </a:r>
            <a:endParaRPr lang="en-US" sz="2300" dirty="0" smtClean="0">
              <a:latin typeface="LLElementary" pitchFamily="2" charset="0"/>
              <a:ea typeface="LLElementary" pitchFamily="2" charset="0"/>
            </a:endParaRPr>
          </a:p>
          <a:p>
            <a:pPr marL="285750" indent="-285750">
              <a:buFont typeface="Arial" pitchFamily="34" charset="0"/>
              <a:buChar char="•"/>
            </a:pPr>
            <a:endParaRPr lang="en-US"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6356" y="5252887"/>
            <a:ext cx="2335762" cy="1476396"/>
          </a:xfrm>
          <a:prstGeom prst="rect">
            <a:avLst/>
          </a:prstGeom>
        </p:spPr>
      </p:pic>
      <p:sp>
        <p:nvSpPr>
          <p:cNvPr id="8" name="TextBox 7"/>
          <p:cNvSpPr txBox="1"/>
          <p:nvPr/>
        </p:nvSpPr>
        <p:spPr>
          <a:xfrm>
            <a:off x="1066800" y="6507906"/>
            <a:ext cx="2209800" cy="369332"/>
          </a:xfrm>
          <a:prstGeom prst="rect">
            <a:avLst/>
          </a:prstGeom>
          <a:noFill/>
        </p:spPr>
        <p:txBody>
          <a:bodyPr wrap="square" rtlCol="0">
            <a:spAutoFit/>
          </a:bodyPr>
          <a:lstStyle/>
          <a:p>
            <a:r>
              <a:rPr lang="en-US" dirty="0" smtClean="0"/>
              <a:t>© Erin Kathryn 2015</a:t>
            </a:r>
            <a:endParaRPr lang="en-US" dirty="0"/>
          </a:p>
        </p:txBody>
      </p:sp>
    </p:spTree>
    <p:extLst>
      <p:ext uri="{BB962C8B-B14F-4D97-AF65-F5344CB8AC3E}">
        <p14:creationId xmlns:p14="http://schemas.microsoft.com/office/powerpoint/2010/main" val="390886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Rectangle 5"/>
          <p:cNvSpPr/>
          <p:nvPr/>
        </p:nvSpPr>
        <p:spPr>
          <a:xfrm>
            <a:off x="1341792" y="838200"/>
            <a:ext cx="6460423" cy="1200329"/>
          </a:xfrm>
          <a:prstGeom prst="rect">
            <a:avLst/>
          </a:prstGeom>
          <a:noFill/>
        </p:spPr>
        <p:txBody>
          <a:bodyPr wrap="none" lIns="91440" tIns="45720" rIns="91440" bIns="45720">
            <a:spAutoFit/>
          </a:bodyPr>
          <a:lstStyle/>
          <a:p>
            <a:pPr algn="ctr"/>
            <a:r>
              <a:rPr lang="en-US" sz="7200" b="1" cap="none" spc="0" dirty="0" smtClean="0">
                <a:ln w="19050">
                  <a:solidFill>
                    <a:srgbClr val="7030A0"/>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50000" dist="50800" dir="7500000" algn="tl">
                    <a:srgbClr val="000000">
                      <a:shade val="5000"/>
                      <a:alpha val="35000"/>
                    </a:srgbClr>
                  </a:outerShdw>
                </a:effectLst>
                <a:latin typeface="Wish I Were Taller" pitchFamily="2" charset="0"/>
              </a:rPr>
              <a:t>After the Rush</a:t>
            </a:r>
            <a:endParaRPr lang="en-US" sz="7200" b="1" cap="none" spc="0" dirty="0">
              <a:ln w="19050">
                <a:solidFill>
                  <a:srgbClr val="7030A0"/>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50000" dist="50800" dir="7500000" algn="tl">
                  <a:srgbClr val="000000">
                    <a:shade val="5000"/>
                    <a:alpha val="35000"/>
                  </a:srgbClr>
                </a:outerShdw>
              </a:effectLst>
              <a:latin typeface="Wish I Were Taller" pitchFamily="2" charset="0"/>
            </a:endParaRPr>
          </a:p>
        </p:txBody>
      </p:sp>
      <p:sp>
        <p:nvSpPr>
          <p:cNvPr id="3" name="TextBox 2"/>
          <p:cNvSpPr txBox="1"/>
          <p:nvPr/>
        </p:nvSpPr>
        <p:spPr>
          <a:xfrm>
            <a:off x="727364" y="2038528"/>
            <a:ext cx="8001000" cy="3170099"/>
          </a:xfrm>
          <a:prstGeom prst="rect">
            <a:avLst/>
          </a:prstGeom>
          <a:noFill/>
        </p:spPr>
        <p:txBody>
          <a:bodyPr wrap="square" rtlCol="0">
            <a:spAutoFit/>
          </a:bodyPr>
          <a:lstStyle/>
          <a:p>
            <a:pPr marL="285750" indent="-285750">
              <a:buFont typeface="Arial" pitchFamily="34" charset="0"/>
              <a:buChar char="•"/>
            </a:pPr>
            <a:r>
              <a:rPr lang="en-US" sz="2600" dirty="0" smtClean="0">
                <a:latin typeface="LLElementary" pitchFamily="2" charset="0"/>
                <a:ea typeface="LLElementary" pitchFamily="2" charset="0"/>
              </a:rPr>
              <a:t>Cities, such as San Francisco, grew during the California Gold Rush.</a:t>
            </a:r>
          </a:p>
          <a:p>
            <a:pPr marL="285750" indent="-285750">
              <a:buFont typeface="Arial" pitchFamily="34" charset="0"/>
              <a:buChar char="•"/>
            </a:pPr>
            <a:r>
              <a:rPr lang="en-US" sz="2600" dirty="0" smtClean="0">
                <a:solidFill>
                  <a:srgbClr val="7030A0"/>
                </a:solidFill>
                <a:latin typeface="LLElementary" pitchFamily="2" charset="0"/>
                <a:ea typeface="LLElementary" pitchFamily="2" charset="0"/>
              </a:rPr>
              <a:t>1950</a:t>
            </a:r>
            <a:r>
              <a:rPr lang="en-US" sz="2600" dirty="0" smtClean="0">
                <a:latin typeface="LLElementary" pitchFamily="2" charset="0"/>
                <a:ea typeface="LLElementary" pitchFamily="2" charset="0"/>
              </a:rPr>
              <a:t> – California had enough people to become a state.</a:t>
            </a:r>
          </a:p>
          <a:p>
            <a:pPr marL="285750" indent="-285750">
              <a:buFont typeface="Arial" pitchFamily="34" charset="0"/>
              <a:buChar char="•"/>
            </a:pPr>
            <a:r>
              <a:rPr lang="en-US" sz="2600" dirty="0" smtClean="0">
                <a:latin typeface="LLElementary" pitchFamily="2" charset="0"/>
                <a:ea typeface="LLElementary" pitchFamily="2" charset="0"/>
              </a:rPr>
              <a:t>The new state included American Indians and people from Mexico, China, South America, Europe, and other parts of the United States.</a:t>
            </a:r>
            <a:endParaRPr lang="en-US" sz="2300" dirty="0" smtClean="0">
              <a:latin typeface="LLElementary" pitchFamily="2" charset="0"/>
              <a:ea typeface="LLElementary" pitchFamily="2" charset="0"/>
            </a:endParaRPr>
          </a:p>
          <a:p>
            <a:pPr marL="285750" indent="-285750">
              <a:buFont typeface="Arial" pitchFamily="34" charset="0"/>
              <a:buChar char="•"/>
            </a:pPr>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517" y="4659924"/>
            <a:ext cx="1468309" cy="216591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0528" y="5034468"/>
            <a:ext cx="3813472" cy="1681106"/>
          </a:xfrm>
          <a:prstGeom prst="rect">
            <a:avLst/>
          </a:prstGeom>
        </p:spPr>
      </p:pic>
      <p:sp>
        <p:nvSpPr>
          <p:cNvPr id="9" name="TextBox 8"/>
          <p:cNvSpPr txBox="1"/>
          <p:nvPr/>
        </p:nvSpPr>
        <p:spPr>
          <a:xfrm>
            <a:off x="1066800" y="6507906"/>
            <a:ext cx="2209800" cy="369332"/>
          </a:xfrm>
          <a:prstGeom prst="rect">
            <a:avLst/>
          </a:prstGeom>
          <a:noFill/>
        </p:spPr>
        <p:txBody>
          <a:bodyPr wrap="square" rtlCol="0">
            <a:spAutoFit/>
          </a:bodyPr>
          <a:lstStyle/>
          <a:p>
            <a:r>
              <a:rPr lang="en-US" dirty="0" smtClean="0"/>
              <a:t>© Erin Kathryn 2015</a:t>
            </a:r>
            <a:endParaRPr lang="en-US" dirty="0"/>
          </a:p>
        </p:txBody>
      </p:sp>
    </p:spTree>
    <p:extLst>
      <p:ext uri="{BB962C8B-B14F-4D97-AF65-F5344CB8AC3E}">
        <p14:creationId xmlns:p14="http://schemas.microsoft.com/office/powerpoint/2010/main" val="111958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10" t="20833" r="25594" b="11174"/>
          <a:stretch/>
        </p:blipFill>
        <p:spPr bwMode="auto">
          <a:xfrm>
            <a:off x="1648" y="-7257"/>
            <a:ext cx="9066152" cy="681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495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11595</TotalTime>
  <Words>424</Words>
  <Application>Microsoft Office PowerPoint</Application>
  <PresentationFormat>On-screen Show (4:3)</PresentationFormat>
  <Paragraphs>53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Wish I Were Taller</vt:lpstr>
      <vt:lpstr>LLElementary</vt:lpstr>
      <vt:lpstr>MeaghansFont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dc:creator>
  <cp:lastModifiedBy>FCBOE</cp:lastModifiedBy>
  <cp:revision>16</cp:revision>
  <dcterms:created xsi:type="dcterms:W3CDTF">2014-11-26T21:15:55Z</dcterms:created>
  <dcterms:modified xsi:type="dcterms:W3CDTF">2016-04-25T20:13:47Z</dcterms:modified>
</cp:coreProperties>
</file>