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50" d="100"/>
          <a:sy n="50" d="100"/>
        </p:scale>
        <p:origin x="-109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6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0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2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8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34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4CAA9-959E-425C-B12B-F17E648F568D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9039-2BFC-4827-BFB1-18763A3A6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20159487">
            <a:off x="672313" y="1658611"/>
            <a:ext cx="55354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  <a:ea typeface="LittlePiggysCandyApple" panose="02000603000000000000" pitchFamily="2" charset="0"/>
              </a:rPr>
              <a:t>Articles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 rot="20159487">
            <a:off x="112645" y="3430896"/>
            <a:ext cx="90637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  <a:ea typeface="LittlePiggysCandyApple" panose="02000603000000000000" pitchFamily="2" charset="0"/>
              </a:rPr>
              <a:t>Confederation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75282" y="2819400"/>
            <a:ext cx="9028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G Blank Space Sketch" panose="02000000000000000000" pitchFamily="2" charset="0"/>
                <a:ea typeface="LittlePiggysPhoenix" panose="02000603000000000000" pitchFamily="2" charset="0"/>
              </a:rPr>
              <a:t>of</a:t>
            </a:r>
            <a:endParaRPr lang="en-US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KG Blank Space Sketch" panose="02000000000000000000" pitchFamily="2" charset="0"/>
              <a:ea typeface="LittlePiggysPhoenix" panose="02000603000000000000" pitchFamily="2" charset="0"/>
            </a:endParaRPr>
          </a:p>
        </p:txBody>
      </p:sp>
      <p:pic>
        <p:nvPicPr>
          <p:cNvPr id="9" name="Picture 8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9" y="5486400"/>
            <a:ext cx="1498363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3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425" r="4782" b="5522"/>
          <a:stretch/>
        </p:blipFill>
        <p:spPr bwMode="auto">
          <a:xfrm>
            <a:off x="0" y="381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9614" y="1143000"/>
            <a:ext cx="664476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LittlePiggysIceCream" panose="02000603000000000000" pitchFamily="2" charset="0"/>
                <a:cs typeface="Khmer UI" panose="020B0502040204020203" pitchFamily="34" charset="0"/>
              </a:rPr>
              <a:t>After becoming independent from 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LittlePiggysIceCream" panose="02000603000000000000" pitchFamily="2" charset="0"/>
                <a:cs typeface="Khmer UI" panose="020B0502040204020203" pitchFamily="34" charset="0"/>
              </a:rPr>
              <a:t>Britain,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LittlePiggysIceCream" panose="02000603000000000000" pitchFamily="2" charset="0"/>
                <a:cs typeface="Khmer UI" panose="020B0502040204020203" pitchFamily="34" charset="0"/>
              </a:rPr>
              <a:t> America needed a plan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Berlin Sans FB Demi" panose="020E0802020502020306" pitchFamily="34" charset="0"/>
                <a:ea typeface="LittlePiggysIceCream" panose="02000603000000000000" pitchFamily="2" charset="0"/>
                <a:cs typeface="Khmer UI" panose="020B0502040204020203" pitchFamily="34" charset="0"/>
              </a:rPr>
              <a:t>it’s own government.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Berlin Sans FB Demi" panose="020E0802020502020306" pitchFamily="34" charset="0"/>
              <a:ea typeface="LittlePiggysIceCream" panose="02000603000000000000" pitchFamily="2" charset="0"/>
              <a:cs typeface="Khmer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276600"/>
            <a:ext cx="787468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LittlePiggysIceCream" panose="02000603000000000000" pitchFamily="2" charset="0"/>
                <a:cs typeface="Kalinga" panose="020B0502040204020203" pitchFamily="34" charset="0"/>
              </a:rPr>
              <a:t>The 13 newly formed states wanted to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LittlePiggysIceCream" panose="02000603000000000000" pitchFamily="2" charset="0"/>
                <a:cs typeface="Kalinga" panose="020B0502040204020203" pitchFamily="34" charset="0"/>
              </a:rPr>
              <a:t>be self-governed.  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LittlePiggysIceCream" panose="02000603000000000000" pitchFamily="2" charset="0"/>
                <a:cs typeface="Kalinga" panose="020B0502040204020203" pitchFamily="34" charset="0"/>
              </a:rPr>
              <a:t>Self-government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LittlePiggysIceCream" panose="02000603000000000000" pitchFamily="2" charset="0"/>
                <a:cs typeface="Kalinga" panose="020B0502040204020203" pitchFamily="34" charset="0"/>
              </a:rPr>
              <a:t>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LittlePiggysIceCream" panose="02000603000000000000" pitchFamily="2" charset="0"/>
                <a:cs typeface="Kalinga" panose="020B0502040204020203" pitchFamily="34" charset="0"/>
              </a:rPr>
              <a:t>is when the people make laws for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Heavy" panose="020B0903020102020204" pitchFamily="34" charset="0"/>
                <a:ea typeface="LittlePiggysIceCream" panose="02000603000000000000" pitchFamily="2" charset="0"/>
                <a:cs typeface="Kalinga" panose="020B0502040204020203" pitchFamily="34" charset="0"/>
              </a:rPr>
              <a:t>themselves.</a:t>
            </a:r>
            <a:endParaRPr lang="en-US" sz="32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Franklin Gothic Heavy" panose="020B0903020102020204" pitchFamily="34" charset="0"/>
              <a:ea typeface="LittlePiggysIceCream" panose="02000603000000000000" pitchFamily="2" charset="0"/>
              <a:cs typeface="Kalinga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4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0464" y="1193828"/>
            <a:ext cx="5941050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Although the states did not want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 a </a:t>
            </a:r>
            <a:r>
              <a:rPr lang="en-US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strong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 central government,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they needed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to be united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as one country.</a:t>
            </a:r>
          </a:p>
          <a:p>
            <a:pPr algn="ctr"/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hmer UI" panose="020B0502040204020203" pitchFamily="34" charset="0"/>
              <a:cs typeface="Khmer UI" panose="020B0502040204020203" pitchFamily="34" charset="0"/>
            </a:endParaRP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The Second Continental Congress </a:t>
            </a:r>
          </a:p>
          <a:p>
            <a:pPr algn="ctr"/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created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a plan for the national </a:t>
            </a:r>
          </a:p>
          <a:p>
            <a:pPr algn="ctr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government called </a:t>
            </a:r>
            <a:r>
              <a:rPr lang="en-US" sz="2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HelloRecess" panose="02000603000000000000" pitchFamily="2" charset="0"/>
                <a:cs typeface="Khmer UI" panose="020B0502040204020203" pitchFamily="34" charset="0"/>
              </a:rPr>
              <a:t>the </a:t>
            </a:r>
          </a:p>
          <a:p>
            <a:pPr algn="ctr"/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hmer UI" panose="020B0502040204020203" pitchFamily="34" charset="0"/>
                <a:ea typeface="LittlePiggysIceCream" panose="02000603000000000000" pitchFamily="2" charset="0"/>
                <a:cs typeface="Khmer UI" panose="020B0502040204020203" pitchFamily="34" charset="0"/>
              </a:rPr>
              <a:t>Articles of Confederation.</a:t>
            </a:r>
            <a:endParaRPr lang="en-US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hmer UI" panose="020B0502040204020203" pitchFamily="34" charset="0"/>
              <a:ea typeface="LittlePiggysIceCream" panose="02000603000000000000" pitchFamily="2" charset="0"/>
              <a:cs typeface="Khmer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2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733246"/>
            <a:ext cx="7543800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Imprint MT Shadow" panose="04020605060303030202" pitchFamily="82" charset="0"/>
                <a:ea typeface="LittlePiggysLipstickTube" panose="02000603000000000000" pitchFamily="2" charset="0"/>
              </a:rPr>
              <a:t>States accepted the Articles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Imprint MT Shadow" panose="04020605060303030202" pitchFamily="82" charset="0"/>
                <a:ea typeface="LittlePiggysLipstickTube" panose="02000603000000000000" pitchFamily="2" charset="0"/>
              </a:rPr>
              <a:t>of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LittlePiggysLipstickTube" panose="02000603000000000000" pitchFamily="2" charset="0"/>
              </a:rPr>
              <a:t>Confederation in 1781.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LittlePiggysLipstickTube" panose="02000603000000000000" pitchFamily="2" charset="0"/>
              </a:rPr>
              <a:t>The Articles of Confederation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LittlePiggysLipstickTube" panose="02000603000000000000" pitchFamily="2" charset="0"/>
              </a:rPr>
              <a:t>made the national 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Imprint MT Shadow" panose="04020605060303030202" pitchFamily="82" charset="0"/>
                <a:ea typeface="LittlePiggysLipstickTube" panose="02000603000000000000" pitchFamily="2" charset="0"/>
              </a:rPr>
              <a:t>government </a:t>
            </a:r>
          </a:p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Imprint MT Shadow" panose="04020605060303030202" pitchFamily="82" charset="0"/>
                <a:ea typeface="LittlePiggysLipstickTube" panose="02000603000000000000" pitchFamily="2" charset="0"/>
              </a:rPr>
              <a:t>weak because it had less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LittlePiggysLipstickTube" panose="02000603000000000000" pitchFamily="2" charset="0"/>
              </a:rPr>
              <a:t>power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LittlePiggysLipstickTube" panose="02000603000000000000" pitchFamily="2" charset="0"/>
              </a:rPr>
              <a:t>than each of the state’s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mprint MT Shadow" panose="04020605060303030202" pitchFamily="82" charset="0"/>
                <a:ea typeface="LittlePiggysLipstickTube" panose="02000603000000000000" pitchFamily="2" charset="0"/>
              </a:rPr>
              <a:t>government.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  <a:latin typeface="Imprint MT Shadow" panose="04020605060303030202" pitchFamily="82" charset="0"/>
              <a:ea typeface="LittlePiggysLipstickTube" panose="02000603000000000000" pitchFamily="2" charset="0"/>
            </a:endParaRPr>
          </a:p>
          <a:p>
            <a:pPr algn="ctr"/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KG Two is Better Than On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7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82"/>
            <a:ext cx="9144000" cy="68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86462" y="0"/>
            <a:ext cx="1571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Makes You Stronger" panose="02000000000000000000" pitchFamily="2" charset="0"/>
                <a:ea typeface="LittlePiggysPhoenix" panose="02000603000000000000" pitchFamily="2" charset="0"/>
              </a:rPr>
              <a:t>Pros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G Makes You Stronger" panose="02000000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67056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Declare war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Make peace treaties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Borrow money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Organize new territories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postal service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Establish an army and navy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84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8790" y="228600"/>
            <a:ext cx="1906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KG Blank Space Sketch" panose="02000000000000000000" pitchFamily="2" charset="0"/>
                <a:ea typeface="LittlePiggysPhoenix" panose="02000603000000000000" pitchFamily="2" charset="0"/>
              </a:rPr>
              <a:t>Cons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KG Blank Space Sketch" panose="02000000000000000000" pitchFamily="2" charset="0"/>
              <a:ea typeface="LittlePiggysPhoenix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71600"/>
            <a:ext cx="6553200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Congress could not…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Regulate trade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Raise money with taxes</a:t>
            </a: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Force states to obey its laws</a:t>
            </a:r>
          </a:p>
          <a:p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365760">
              <a:buFont typeface="Arial" panose="020B0604020202020204" pitchFamily="34" charset="0"/>
              <a:buChar char="•"/>
            </a:pP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There was no executive (President) </a:t>
            </a:r>
          </a:p>
          <a:p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judicial (Supreme) branch of government.</a:t>
            </a:r>
            <a:endParaRPr lang="en-US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21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4425" r="4782" b="5522"/>
          <a:stretch/>
        </p:blipFill>
        <p:spPr bwMode="auto">
          <a:xfrm>
            <a:off x="-4985" y="52507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609" y="851267"/>
            <a:ext cx="8564811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By 1786, it was clear that the Articles</a:t>
            </a:r>
          </a:p>
          <a:p>
            <a:pPr algn="ctr"/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of Confederation could not make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states work together.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Georgia" panose="02040502050405020303" pitchFamily="18" charset="0"/>
                <a:ea typeface="HelloChunky" panose="02000603000000000000" pitchFamily="2" charset="0"/>
              </a:rPr>
              <a:t>Why?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eorgia" panose="02040502050405020303" pitchFamily="18" charset="0"/>
                <a:ea typeface="HelloChunky" panose="02000603000000000000" pitchFamily="2" charset="0"/>
              </a:rPr>
              <a:t>States were printing their own 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eorgia" panose="02040502050405020303" pitchFamily="18" charset="0"/>
                <a:ea typeface="HelloChunky" panose="02000603000000000000" pitchFamily="2" charset="0"/>
              </a:rPr>
              <a:t>money and deciding </a:t>
            </a: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eorgia" panose="02040502050405020303" pitchFamily="18" charset="0"/>
                <a:ea typeface="HelloChunky" panose="02000603000000000000" pitchFamily="2" charset="0"/>
              </a:rPr>
              <a:t>rules for trade.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HelloChunky" panose="02000603000000000000" pitchFamily="2" charset="0"/>
              </a:rPr>
              <a:t>Congress could not pay back its debts from</a:t>
            </a:r>
          </a:p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HelloChunky" panose="02000603000000000000" pitchFamily="2" charset="0"/>
              </a:rPr>
              <a:t>the War for Independence because they could not tax.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eorgia" panose="02040502050405020303" pitchFamily="18" charset="0"/>
                <a:ea typeface="HelloChunky" panose="02000603000000000000" pitchFamily="2" charset="0"/>
              </a:rPr>
              <a:t>Congress asked states for money, 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Georgia" panose="02040502050405020303" pitchFamily="18" charset="0"/>
                <a:ea typeface="HelloChunky" panose="02000603000000000000" pitchFamily="2" charset="0"/>
              </a:rPr>
              <a:t>but they would not pay.</a:t>
            </a:r>
            <a:endParaRPr lang="en-US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latin typeface="Georgia" panose="02040502050405020303" pitchFamily="18" charset="0"/>
              <a:ea typeface="HelloChunky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132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8014" y="-1143002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3895" y="762000"/>
            <a:ext cx="67762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Shay’s Rebellion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8702" y="2057400"/>
            <a:ext cx="7086600" cy="31700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In 1786, a farmer named Daniel Shays led a group of farmers</a:t>
            </a:r>
          </a:p>
          <a:p>
            <a:pPr algn="ctr"/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in a protest against high state taxes.  Shays wanted the state government to give them time to pay their debts.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Shays and the farmers tried to capture weapons </a:t>
            </a:r>
            <a:r>
              <a:rPr lang="en-US" sz="2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that belonged to the national government.  The national government could not stop 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them because it did not have an army.  State militia defeated the farmers.</a:t>
            </a:r>
          </a:p>
          <a:p>
            <a:pPr algn="ctr"/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 err="1" smtClean="0">
                <a:ln w="10160">
                  <a:solidFill>
                    <a:schemeClr val="accent1"/>
                  </a:solidFill>
                  <a:prstDash val="solid"/>
                </a:ln>
              </a:rPr>
              <a:t>Shays’s</a:t>
            </a:r>
            <a:r>
              <a:rPr lang="en-US" sz="2000" dirty="0" smtClean="0">
                <a:ln w="10160">
                  <a:solidFill>
                    <a:schemeClr val="accent1"/>
                  </a:solidFill>
                  <a:prstDash val="solid"/>
                </a:ln>
              </a:rPr>
              <a:t> Rebellion showed that a weak national government could not keep order.  </a:t>
            </a:r>
            <a:endParaRPr lang="en-US" sz="2000" b="0" cap="none" spc="0" dirty="0">
              <a:ln w="10160">
                <a:solidFill>
                  <a:schemeClr val="accent1"/>
                </a:solidFill>
                <a:prstDash val="solid"/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90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293" y="0"/>
            <a:ext cx="9210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1469" y="2057400"/>
            <a:ext cx="739817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Franklin Gothic Heavy" panose="020B0903020102020204" pitchFamily="34" charset="0"/>
                <a:ea typeface="HelloChunky" panose="02000603000000000000" pitchFamily="2" charset="0"/>
              </a:rPr>
              <a:t>In February 1787, Congress invited 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Franklin Gothic Heavy" panose="020B0903020102020204" pitchFamily="34" charset="0"/>
                <a:ea typeface="HelloChunky" panose="02000603000000000000" pitchFamily="2" charset="0"/>
              </a:rPr>
              <a:t>the states to send delegates to</a:t>
            </a: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Franklin Gothic Heavy" panose="020B0903020102020204" pitchFamily="34" charset="0"/>
                <a:ea typeface="HelloChunky" panose="02000603000000000000" pitchFamily="2" charset="0"/>
              </a:rPr>
              <a:t> a meeting </a:t>
            </a:r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Franklin Gothic Heavy" panose="020B0903020102020204" pitchFamily="34" charset="0"/>
                <a:ea typeface="HelloChunky" panose="02000603000000000000" pitchFamily="2" charset="0"/>
              </a:rPr>
              <a:t>in Philadelphia to discuss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Franklin Gothic Heavy" panose="020B0903020102020204" pitchFamily="34" charset="0"/>
                <a:ea typeface="HelloChunky" panose="02000603000000000000" pitchFamily="2" charset="0"/>
              </a:rPr>
              <a:t>how to change the</a:t>
            </a:r>
          </a:p>
          <a:p>
            <a:pPr algn="ctr"/>
            <a:r>
              <a:rPr lang="en-US" sz="3200" b="1" dirty="0" smtClean="0">
                <a:ln w="11430"/>
                <a:solidFill>
                  <a:schemeClr val="accent1">
                    <a:lumMod val="75000"/>
                  </a:schemeClr>
                </a:solidFill>
                <a:latin typeface="Franklin Gothic Heavy" panose="020B0903020102020204" pitchFamily="34" charset="0"/>
                <a:ea typeface="LittlePiggysPhoenix" panose="02000603000000000000" pitchFamily="2" charset="0"/>
              </a:rPr>
              <a:t>Articles of Confederation.</a:t>
            </a:r>
            <a:endParaRPr lang="en-US" sz="3200" b="1" cap="none" spc="0" dirty="0">
              <a:ln w="11430"/>
              <a:solidFill>
                <a:schemeClr val="accent1">
                  <a:lumMod val="75000"/>
                </a:schemeClr>
              </a:solidFill>
              <a:latin typeface="Franklin Gothic Heavy" panose="020B0903020102020204" pitchFamily="34" charset="0"/>
              <a:ea typeface="LittlePiggysPhoenix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553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Erin Kathryn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374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FCBOE</cp:lastModifiedBy>
  <cp:revision>29</cp:revision>
  <dcterms:created xsi:type="dcterms:W3CDTF">2014-01-25T14:16:40Z</dcterms:created>
  <dcterms:modified xsi:type="dcterms:W3CDTF">2016-02-12T19:44:42Z</dcterms:modified>
</cp:coreProperties>
</file>